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89" r:id="rId4"/>
    <p:sldId id="263" r:id="rId5"/>
    <p:sldId id="290" r:id="rId6"/>
    <p:sldId id="292" r:id="rId7"/>
    <p:sldId id="294" r:id="rId8"/>
    <p:sldId id="293" r:id="rId9"/>
    <p:sldId id="288" r:id="rId10"/>
    <p:sldId id="258" r:id="rId11"/>
    <p:sldId id="297" r:id="rId12"/>
    <p:sldId id="295" r:id="rId13"/>
    <p:sldId id="296" r:id="rId14"/>
    <p:sldId id="261" r:id="rId15"/>
    <p:sldId id="298" r:id="rId16"/>
    <p:sldId id="299" r:id="rId17"/>
    <p:sldId id="300" r:id="rId18"/>
    <p:sldId id="301" r:id="rId19"/>
    <p:sldId id="260" r:id="rId20"/>
    <p:sldId id="279" r:id="rId21"/>
    <p:sldId id="280" r:id="rId22"/>
    <p:sldId id="262" r:id="rId23"/>
    <p:sldId id="273" r:id="rId24"/>
    <p:sldId id="276" r:id="rId25"/>
    <p:sldId id="302" r:id="rId26"/>
    <p:sldId id="303" r:id="rId27"/>
    <p:sldId id="281" r:id="rId28"/>
    <p:sldId id="304" r:id="rId29"/>
    <p:sldId id="305" r:id="rId30"/>
    <p:sldId id="306" r:id="rId31"/>
    <p:sldId id="308" r:id="rId32"/>
    <p:sldId id="309" r:id="rId33"/>
    <p:sldId id="310" r:id="rId34"/>
    <p:sldId id="311" r:id="rId35"/>
    <p:sldId id="307" r:id="rId36"/>
    <p:sldId id="312"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814" autoAdjust="0"/>
  </p:normalViewPr>
  <p:slideViewPr>
    <p:cSldViewPr>
      <p:cViewPr varScale="1">
        <p:scale>
          <a:sx n="115" d="100"/>
          <a:sy n="115" d="100"/>
        </p:scale>
        <p:origin x="153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it-IT" dirty="0">
                <a:solidFill>
                  <a:schemeClr val="bg1"/>
                </a:solidFill>
                <a:latin typeface="+mn-lt"/>
              </a:rPr>
              <a:t>Incidenti</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it-IT"/>
        </a:p>
      </c:txPr>
    </c:title>
    <c:autoTitleDeleted val="0"/>
    <c:plotArea>
      <c:layout/>
      <c:lineChart>
        <c:grouping val="standard"/>
        <c:varyColors val="0"/>
        <c:ser>
          <c:idx val="0"/>
          <c:order val="0"/>
          <c:tx>
            <c:strRef>
              <c:f>Foglio1!$B$1</c:f>
              <c:strCache>
                <c:ptCount val="1"/>
                <c:pt idx="0">
                  <c:v>Strada, migliaia</c:v>
                </c:pt>
              </c:strCache>
            </c:strRef>
          </c:tx>
          <c:spPr>
            <a:ln w="22225" cap="rnd">
              <a:solidFill>
                <a:srgbClr val="FF0000"/>
              </a:solidFill>
              <a:round/>
            </a:ln>
            <a:effectLst/>
          </c:spPr>
          <c:marker>
            <c:symbol val="none"/>
          </c:marker>
          <c:cat>
            <c:numRef>
              <c:f>Foglio1!$A$2:$A$10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Foglio1!$B$2:$B$10</c:f>
              <c:numCache>
                <c:formatCode>General</c:formatCode>
                <c:ptCount val="9"/>
                <c:pt idx="0">
                  <c:v>243.49</c:v>
                </c:pt>
                <c:pt idx="1">
                  <c:v>240.011</c:v>
                </c:pt>
                <c:pt idx="2">
                  <c:v>238.124</c:v>
                </c:pt>
                <c:pt idx="3">
                  <c:v>230.87100000000001</c:v>
                </c:pt>
                <c:pt idx="4">
                  <c:v>218.96299999999999</c:v>
                </c:pt>
                <c:pt idx="5">
                  <c:v>215.405</c:v>
                </c:pt>
                <c:pt idx="6">
                  <c:v>212.99700000000001</c:v>
                </c:pt>
                <c:pt idx="7">
                  <c:v>205.63800000000001</c:v>
                </c:pt>
                <c:pt idx="8">
                  <c:v>188.22800000000001</c:v>
                </c:pt>
              </c:numCache>
            </c:numRef>
          </c:val>
          <c:smooth val="0"/>
          <c:extLst>
            <c:ext xmlns:c16="http://schemas.microsoft.com/office/drawing/2014/chart" uri="{C3380CC4-5D6E-409C-BE32-E72D297353CC}">
              <c16:uniqueId val="{00000000-0931-4AA6-BAAF-A1BB07B8A681}"/>
            </c:ext>
          </c:extLst>
        </c:ser>
        <c:ser>
          <c:idx val="1"/>
          <c:order val="1"/>
          <c:tx>
            <c:strRef>
              <c:f>Foglio1!$C$1</c:f>
              <c:strCache>
                <c:ptCount val="1"/>
                <c:pt idx="0">
                  <c:v>Ferrovia</c:v>
                </c:pt>
              </c:strCache>
            </c:strRef>
          </c:tx>
          <c:spPr>
            <a:ln w="22225" cap="rnd">
              <a:solidFill>
                <a:srgbClr val="00B050"/>
              </a:solidFill>
              <a:round/>
            </a:ln>
            <a:effectLst/>
          </c:spPr>
          <c:marker>
            <c:symbol val="none"/>
          </c:marker>
          <c:cat>
            <c:numRef>
              <c:f>Foglio1!$A$2:$A$10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Foglio1!$C$2:$C$10</c:f>
              <c:numCache>
                <c:formatCode>General</c:formatCode>
                <c:ptCount val="9"/>
                <c:pt idx="0">
                  <c:v>144</c:v>
                </c:pt>
                <c:pt idx="1">
                  <c:v>154</c:v>
                </c:pt>
                <c:pt idx="2">
                  <c:v>166</c:v>
                </c:pt>
                <c:pt idx="3">
                  <c:v>133</c:v>
                </c:pt>
                <c:pt idx="4">
                  <c:v>120</c:v>
                </c:pt>
                <c:pt idx="5">
                  <c:v>121</c:v>
                </c:pt>
                <c:pt idx="6">
                  <c:v>126</c:v>
                </c:pt>
                <c:pt idx="7">
                  <c:v>122</c:v>
                </c:pt>
                <c:pt idx="8">
                  <c:v>123</c:v>
                </c:pt>
              </c:numCache>
            </c:numRef>
          </c:val>
          <c:smooth val="0"/>
          <c:extLst>
            <c:ext xmlns:c16="http://schemas.microsoft.com/office/drawing/2014/chart" uri="{C3380CC4-5D6E-409C-BE32-E72D297353CC}">
              <c16:uniqueId val="{00000001-0931-4AA6-BAAF-A1BB07B8A681}"/>
            </c:ext>
          </c:extLst>
        </c:ser>
        <c:dLbls>
          <c:showLegendKey val="0"/>
          <c:showVal val="0"/>
          <c:showCatName val="0"/>
          <c:showSerName val="0"/>
          <c:showPercent val="0"/>
          <c:showBubbleSize val="0"/>
        </c:dLbls>
        <c:smooth val="0"/>
        <c:axId val="38394624"/>
        <c:axId val="38387136"/>
      </c:lineChart>
      <c:catAx>
        <c:axId val="383946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it-IT"/>
          </a:p>
        </c:txPr>
        <c:crossAx val="38387136"/>
        <c:crosses val="autoZero"/>
        <c:auto val="1"/>
        <c:lblAlgn val="ctr"/>
        <c:lblOffset val="100"/>
        <c:noMultiLvlLbl val="0"/>
      </c:catAx>
      <c:valAx>
        <c:axId val="38387136"/>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crossAx val="3839462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it-IT" dirty="0" smtClean="0">
                <a:solidFill>
                  <a:schemeClr val="bg1"/>
                </a:solidFill>
                <a:latin typeface="+mn-lt"/>
              </a:rPr>
              <a:t>Morti</a:t>
            </a:r>
            <a:endParaRPr lang="it-IT" dirty="0">
              <a:solidFill>
                <a:schemeClr val="bg1"/>
              </a:solidFill>
              <a:latin typeface="+mn-lt"/>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it-IT"/>
        </a:p>
      </c:txPr>
    </c:title>
    <c:autoTitleDeleted val="0"/>
    <c:plotArea>
      <c:layout/>
      <c:lineChart>
        <c:grouping val="standard"/>
        <c:varyColors val="0"/>
        <c:ser>
          <c:idx val="0"/>
          <c:order val="0"/>
          <c:tx>
            <c:strRef>
              <c:f>Foglio1!$B$1</c:f>
              <c:strCache>
                <c:ptCount val="1"/>
                <c:pt idx="0">
                  <c:v>Strada</c:v>
                </c:pt>
              </c:strCache>
            </c:strRef>
          </c:tx>
          <c:spPr>
            <a:ln w="22225" cap="rnd">
              <a:solidFill>
                <a:srgbClr val="FF0000"/>
              </a:solidFill>
              <a:round/>
            </a:ln>
            <a:effectLst/>
          </c:spPr>
          <c:marker>
            <c:symbol val="none"/>
          </c:marker>
          <c:cat>
            <c:numRef>
              <c:f>Foglio1!$A$2:$A$10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Foglio1!$B$2:$B$10</c:f>
              <c:numCache>
                <c:formatCode>General</c:formatCode>
                <c:ptCount val="9"/>
                <c:pt idx="0">
                  <c:v>6122</c:v>
                </c:pt>
                <c:pt idx="1">
                  <c:v>5818</c:v>
                </c:pt>
                <c:pt idx="2">
                  <c:v>5669</c:v>
                </c:pt>
                <c:pt idx="3">
                  <c:v>5131</c:v>
                </c:pt>
                <c:pt idx="4">
                  <c:v>4725</c:v>
                </c:pt>
                <c:pt idx="5">
                  <c:v>4237</c:v>
                </c:pt>
                <c:pt idx="6">
                  <c:v>4114</c:v>
                </c:pt>
                <c:pt idx="7">
                  <c:v>3860</c:v>
                </c:pt>
                <c:pt idx="8">
                  <c:v>3753</c:v>
                </c:pt>
              </c:numCache>
            </c:numRef>
          </c:val>
          <c:smooth val="0"/>
          <c:extLst>
            <c:ext xmlns:c16="http://schemas.microsoft.com/office/drawing/2014/chart" uri="{C3380CC4-5D6E-409C-BE32-E72D297353CC}">
              <c16:uniqueId val="{00000000-0931-4AA6-BAAF-A1BB07B8A681}"/>
            </c:ext>
          </c:extLst>
        </c:ser>
        <c:ser>
          <c:idx val="1"/>
          <c:order val="1"/>
          <c:tx>
            <c:strRef>
              <c:f>Foglio1!$C$1</c:f>
              <c:strCache>
                <c:ptCount val="1"/>
                <c:pt idx="0">
                  <c:v>Ferrovia</c:v>
                </c:pt>
              </c:strCache>
            </c:strRef>
          </c:tx>
          <c:spPr>
            <a:ln w="22225" cap="rnd">
              <a:solidFill>
                <a:srgbClr val="00B050"/>
              </a:solidFill>
              <a:round/>
            </a:ln>
            <a:effectLst/>
          </c:spPr>
          <c:marker>
            <c:symbol val="none"/>
          </c:marker>
          <c:cat>
            <c:numRef>
              <c:f>Foglio1!$A$2:$A$10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Foglio1!$C$2:$C$10</c:f>
              <c:numCache>
                <c:formatCode>General</c:formatCode>
                <c:ptCount val="9"/>
                <c:pt idx="0">
                  <c:v>59</c:v>
                </c:pt>
                <c:pt idx="1">
                  <c:v>100</c:v>
                </c:pt>
                <c:pt idx="2">
                  <c:v>83</c:v>
                </c:pt>
                <c:pt idx="3">
                  <c:v>71</c:v>
                </c:pt>
                <c:pt idx="4">
                  <c:v>68</c:v>
                </c:pt>
                <c:pt idx="5">
                  <c:v>82</c:v>
                </c:pt>
                <c:pt idx="6">
                  <c:v>86</c:v>
                </c:pt>
                <c:pt idx="7">
                  <c:v>71</c:v>
                </c:pt>
                <c:pt idx="8">
                  <c:v>123</c:v>
                </c:pt>
              </c:numCache>
            </c:numRef>
          </c:val>
          <c:smooth val="0"/>
          <c:extLst>
            <c:ext xmlns:c16="http://schemas.microsoft.com/office/drawing/2014/chart" uri="{C3380CC4-5D6E-409C-BE32-E72D297353CC}">
              <c16:uniqueId val="{00000001-0931-4AA6-BAAF-A1BB07B8A681}"/>
            </c:ext>
          </c:extLst>
        </c:ser>
        <c:dLbls>
          <c:showLegendKey val="0"/>
          <c:showVal val="0"/>
          <c:showCatName val="0"/>
          <c:showSerName val="0"/>
          <c:showPercent val="0"/>
          <c:showBubbleSize val="0"/>
        </c:dLbls>
        <c:smooth val="0"/>
        <c:axId val="38394624"/>
        <c:axId val="38387136"/>
      </c:lineChart>
      <c:catAx>
        <c:axId val="383946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it-IT"/>
          </a:p>
        </c:txPr>
        <c:crossAx val="38387136"/>
        <c:crosses val="autoZero"/>
        <c:auto val="1"/>
        <c:lblAlgn val="ctr"/>
        <c:lblOffset val="100"/>
        <c:noMultiLvlLbl val="0"/>
      </c:catAx>
      <c:valAx>
        <c:axId val="38387136"/>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crossAx val="3839462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it-IT" dirty="0" smtClean="0">
                <a:solidFill>
                  <a:schemeClr val="bg1"/>
                </a:solidFill>
                <a:latin typeface="+mn-lt"/>
              </a:rPr>
              <a:t>Feriti</a:t>
            </a:r>
            <a:endParaRPr lang="it-IT" dirty="0">
              <a:solidFill>
                <a:schemeClr val="bg1"/>
              </a:solidFill>
              <a:latin typeface="+mn-lt"/>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it-IT"/>
        </a:p>
      </c:txPr>
    </c:title>
    <c:autoTitleDeleted val="0"/>
    <c:plotArea>
      <c:layout/>
      <c:lineChart>
        <c:grouping val="standard"/>
        <c:varyColors val="0"/>
        <c:ser>
          <c:idx val="0"/>
          <c:order val="0"/>
          <c:tx>
            <c:strRef>
              <c:f>Foglio1!$B$1</c:f>
              <c:strCache>
                <c:ptCount val="1"/>
                <c:pt idx="0">
                  <c:v>Strada, migliaia</c:v>
                </c:pt>
              </c:strCache>
            </c:strRef>
          </c:tx>
          <c:spPr>
            <a:ln w="22225" cap="rnd">
              <a:solidFill>
                <a:srgbClr val="FF0000"/>
              </a:solidFill>
              <a:round/>
            </a:ln>
            <a:effectLst/>
          </c:spPr>
          <c:marker>
            <c:symbol val="none"/>
          </c:marker>
          <c:cat>
            <c:numRef>
              <c:f>Foglio1!$A$2:$A$10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Foglio1!$B$2:$B$10</c:f>
              <c:numCache>
                <c:formatCode>General</c:formatCode>
                <c:ptCount val="9"/>
                <c:pt idx="0">
                  <c:v>343.17899999999997</c:v>
                </c:pt>
                <c:pt idx="1">
                  <c:v>334.858</c:v>
                </c:pt>
                <c:pt idx="2">
                  <c:v>332.95499999999998</c:v>
                </c:pt>
                <c:pt idx="3">
                  <c:v>325.85000000000002</c:v>
                </c:pt>
                <c:pt idx="4">
                  <c:v>310.745</c:v>
                </c:pt>
                <c:pt idx="5">
                  <c:v>307.25799999999998</c:v>
                </c:pt>
                <c:pt idx="6">
                  <c:v>304.72000000000003</c:v>
                </c:pt>
                <c:pt idx="7">
                  <c:v>292.01900000000001</c:v>
                </c:pt>
                <c:pt idx="8">
                  <c:v>266.86399999999998</c:v>
                </c:pt>
              </c:numCache>
            </c:numRef>
          </c:val>
          <c:smooth val="0"/>
          <c:extLst>
            <c:ext xmlns:c16="http://schemas.microsoft.com/office/drawing/2014/chart" uri="{C3380CC4-5D6E-409C-BE32-E72D297353CC}">
              <c16:uniqueId val="{00000000-0931-4AA6-BAAF-A1BB07B8A681}"/>
            </c:ext>
          </c:extLst>
        </c:ser>
        <c:ser>
          <c:idx val="1"/>
          <c:order val="1"/>
          <c:tx>
            <c:strRef>
              <c:f>Foglio1!$C$1</c:f>
              <c:strCache>
                <c:ptCount val="1"/>
                <c:pt idx="0">
                  <c:v>Ferrovia</c:v>
                </c:pt>
              </c:strCache>
            </c:strRef>
          </c:tx>
          <c:spPr>
            <a:ln w="22225" cap="rnd">
              <a:solidFill>
                <a:srgbClr val="00B050"/>
              </a:solidFill>
              <a:round/>
            </a:ln>
            <a:effectLst/>
          </c:spPr>
          <c:marker>
            <c:symbol val="none"/>
          </c:marker>
          <c:cat>
            <c:numRef>
              <c:f>Foglio1!$A$2:$A$10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Foglio1!$C$2:$C$10</c:f>
              <c:numCache>
                <c:formatCode>General</c:formatCode>
                <c:ptCount val="9"/>
                <c:pt idx="0">
                  <c:v>87</c:v>
                </c:pt>
                <c:pt idx="1">
                  <c:v>131</c:v>
                </c:pt>
                <c:pt idx="2">
                  <c:v>85</c:v>
                </c:pt>
                <c:pt idx="3">
                  <c:v>49</c:v>
                </c:pt>
                <c:pt idx="4">
                  <c:v>39</c:v>
                </c:pt>
                <c:pt idx="5">
                  <c:v>71</c:v>
                </c:pt>
                <c:pt idx="6">
                  <c:v>64</c:v>
                </c:pt>
                <c:pt idx="7">
                  <c:v>36</c:v>
                </c:pt>
                <c:pt idx="8">
                  <c:v>41</c:v>
                </c:pt>
              </c:numCache>
            </c:numRef>
          </c:val>
          <c:smooth val="0"/>
          <c:extLst>
            <c:ext xmlns:c16="http://schemas.microsoft.com/office/drawing/2014/chart" uri="{C3380CC4-5D6E-409C-BE32-E72D297353CC}">
              <c16:uniqueId val="{00000001-0931-4AA6-BAAF-A1BB07B8A681}"/>
            </c:ext>
          </c:extLst>
        </c:ser>
        <c:dLbls>
          <c:showLegendKey val="0"/>
          <c:showVal val="0"/>
          <c:showCatName val="0"/>
          <c:showSerName val="0"/>
          <c:showPercent val="0"/>
          <c:showBubbleSize val="0"/>
        </c:dLbls>
        <c:smooth val="0"/>
        <c:axId val="38394624"/>
        <c:axId val="38387136"/>
      </c:lineChart>
      <c:catAx>
        <c:axId val="383946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it-IT"/>
          </a:p>
        </c:txPr>
        <c:crossAx val="38387136"/>
        <c:crosses val="autoZero"/>
        <c:auto val="1"/>
        <c:lblAlgn val="ctr"/>
        <c:lblOffset val="100"/>
        <c:noMultiLvlLbl val="0"/>
      </c:catAx>
      <c:valAx>
        <c:axId val="38387136"/>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crossAx val="3839462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5BE68-80DC-4178-88B0-78F428ADB9B4}" type="datetimeFigureOut">
              <a:rPr lang="it-IT" smtClean="0"/>
              <a:t>28/10/2017</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D726B-5259-489F-ADFD-B3FFD6828504}" type="slidenum">
              <a:rPr lang="it-IT" smtClean="0"/>
              <a:t>‹N›</a:t>
            </a:fld>
            <a:endParaRPr lang="it-IT"/>
          </a:p>
        </p:txBody>
      </p:sp>
    </p:spTree>
    <p:extLst>
      <p:ext uri="{BB962C8B-B14F-4D97-AF65-F5344CB8AC3E}">
        <p14:creationId xmlns:p14="http://schemas.microsoft.com/office/powerpoint/2010/main" val="378394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8BD726B-5259-489F-ADFD-B3FFD6828504}" type="slidenum">
              <a:rPr lang="it-IT" smtClean="0"/>
              <a:t>5</a:t>
            </a:fld>
            <a:endParaRPr lang="it-IT"/>
          </a:p>
        </p:txBody>
      </p:sp>
    </p:spTree>
    <p:extLst>
      <p:ext uri="{BB962C8B-B14F-4D97-AF65-F5344CB8AC3E}">
        <p14:creationId xmlns:p14="http://schemas.microsoft.com/office/powerpoint/2010/main" val="416129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D3A3AE66-7E8D-48CF-857D-A97CAFC61672}" type="slidenum">
              <a:rPr lang="it-IT" smtClean="0"/>
              <a:pPr/>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A3AE66-7E8D-48CF-857D-A97CAFC6167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A3AE66-7E8D-48CF-857D-A97CAFC6167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A3AE66-7E8D-48CF-857D-A97CAFC6167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D3A3AE66-7E8D-48CF-857D-A97CAFC61672}"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A3AE66-7E8D-48CF-857D-A97CAFC6167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3A3AE66-7E8D-48CF-857D-A97CAFC6167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3A3AE66-7E8D-48CF-857D-A97CAFC6167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3A3AE66-7E8D-48CF-857D-A97CAFC6167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A3AE66-7E8D-48CF-857D-A97CAFC6167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7B176D6D-18EB-4381-873C-B5A8A58DE3FF}" type="datetimeFigureOut">
              <a:rPr lang="it-IT" smtClean="0"/>
              <a:pPr/>
              <a:t>28/10/2017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A3AE66-7E8D-48CF-857D-A97CAFC6167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B176D6D-18EB-4381-873C-B5A8A58DE3FF}" type="datetimeFigureOut">
              <a:rPr lang="it-IT" smtClean="0"/>
              <a:pPr/>
              <a:t>28/10/2017</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A3AE66-7E8D-48CF-857D-A97CAFC61672}"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836712"/>
            <a:ext cx="8712968" cy="936104"/>
          </a:xfrm>
        </p:spPr>
        <p:txBody>
          <a:bodyPr>
            <a:normAutofit/>
          </a:bodyPr>
          <a:lstStyle/>
          <a:p>
            <a:r>
              <a:rPr lang="it-IT" sz="2800" dirty="0" smtClean="0">
                <a:solidFill>
                  <a:srgbClr val="FFFF00"/>
                </a:solidFill>
              </a:rPr>
              <a:t>LA RETE CAPILLARE DELLE FERROVIE CUNEESI:</a:t>
            </a:r>
            <a:br>
              <a:rPr lang="it-IT" sz="2800" dirty="0" smtClean="0">
                <a:solidFill>
                  <a:srgbClr val="FFFF00"/>
                </a:solidFill>
              </a:rPr>
            </a:br>
            <a:r>
              <a:rPr lang="it-IT" sz="2800" dirty="0" smtClean="0">
                <a:solidFill>
                  <a:srgbClr val="FFFF00"/>
                </a:solidFill>
              </a:rPr>
              <a:t>una RISORSA INSOSTITUIBILE</a:t>
            </a:r>
            <a:endParaRPr lang="it-IT" sz="2800" dirty="0">
              <a:solidFill>
                <a:srgbClr val="FFFF00"/>
              </a:solidFill>
            </a:endParaRPr>
          </a:p>
        </p:txBody>
      </p:sp>
      <p:sp>
        <p:nvSpPr>
          <p:cNvPr id="3" name="Sottotitolo 2"/>
          <p:cNvSpPr>
            <a:spLocks noGrp="1"/>
          </p:cNvSpPr>
          <p:nvPr>
            <p:ph type="subTitle" idx="1"/>
          </p:nvPr>
        </p:nvSpPr>
        <p:spPr>
          <a:xfrm>
            <a:off x="1335596" y="4149080"/>
            <a:ext cx="6400800" cy="1752600"/>
          </a:xfrm>
        </p:spPr>
        <p:txBody>
          <a:bodyPr/>
          <a:lstStyle/>
          <a:p>
            <a:r>
              <a:rPr lang="it-IT" dirty="0" smtClean="0"/>
              <a:t>a cura di</a:t>
            </a:r>
          </a:p>
          <a:p>
            <a:r>
              <a:rPr lang="it-IT" b="1" dirty="0" smtClean="0"/>
              <a:t>ROBERTO BORRI</a:t>
            </a:r>
          </a:p>
          <a:p>
            <a:r>
              <a:rPr lang="it-IT" sz="1600" dirty="0" smtClean="0"/>
              <a:t>Ingegnere e Medico Chirurgo degli Ordini di Alessandria</a:t>
            </a:r>
            <a:endParaRPr lang="it-IT"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solidFill>
                  <a:srgbClr val="FFFF00"/>
                </a:solidFill>
              </a:rPr>
              <a:t>Il confronto</a:t>
            </a:r>
            <a:endParaRPr lang="it-IT" sz="4000" dirty="0">
              <a:solidFill>
                <a:srgbClr val="FFFF00"/>
              </a:solidFill>
            </a:endParaRPr>
          </a:p>
        </p:txBody>
      </p:sp>
      <p:sp>
        <p:nvSpPr>
          <p:cNvPr id="3" name="Segnaposto testo 2"/>
          <p:cNvSpPr>
            <a:spLocks noGrp="1"/>
          </p:cNvSpPr>
          <p:nvPr>
            <p:ph type="body" idx="1"/>
          </p:nvPr>
        </p:nvSpPr>
        <p:spPr>
          <a:xfrm>
            <a:off x="457200" y="1237953"/>
            <a:ext cx="4040188" cy="750887"/>
          </a:xfrm>
        </p:spPr>
        <p:txBody>
          <a:bodyPr/>
          <a:lstStyle/>
          <a:p>
            <a:pPr algn="ctr"/>
            <a:r>
              <a:rPr lang="it-IT" dirty="0" smtClean="0"/>
              <a:t>Rete ferroviaria</a:t>
            </a:r>
            <a:endParaRPr lang="it-IT" dirty="0"/>
          </a:p>
        </p:txBody>
      </p:sp>
      <p:sp>
        <p:nvSpPr>
          <p:cNvPr id="4" name="Segnaposto testo 3"/>
          <p:cNvSpPr>
            <a:spLocks noGrp="1"/>
          </p:cNvSpPr>
          <p:nvPr>
            <p:ph type="body" sz="half" idx="3"/>
          </p:nvPr>
        </p:nvSpPr>
        <p:spPr>
          <a:xfrm>
            <a:off x="4645025" y="1237953"/>
            <a:ext cx="4041775" cy="750887"/>
          </a:xfrm>
        </p:spPr>
        <p:txBody>
          <a:bodyPr/>
          <a:lstStyle/>
          <a:p>
            <a:pPr algn="ctr"/>
            <a:r>
              <a:rPr lang="it-IT" dirty="0" smtClean="0"/>
              <a:t>Rete </a:t>
            </a:r>
            <a:r>
              <a:rPr lang="it-IT" dirty="0" err="1" smtClean="0"/>
              <a:t>arterovenosa</a:t>
            </a:r>
            <a:endParaRPr lang="it-IT" dirty="0"/>
          </a:p>
        </p:txBody>
      </p:sp>
      <p:sp>
        <p:nvSpPr>
          <p:cNvPr id="5" name="Segnaposto contenuto 4"/>
          <p:cNvSpPr>
            <a:spLocks noGrp="1"/>
          </p:cNvSpPr>
          <p:nvPr>
            <p:ph sz="quarter" idx="2"/>
          </p:nvPr>
        </p:nvSpPr>
        <p:spPr>
          <a:xfrm>
            <a:off x="179512" y="2132856"/>
            <a:ext cx="4317876" cy="3763963"/>
          </a:xfrm>
        </p:spPr>
        <p:txBody>
          <a:bodyPr>
            <a:noAutofit/>
          </a:bodyPr>
          <a:lstStyle/>
          <a:p>
            <a:pPr algn="just"/>
            <a:r>
              <a:rPr lang="it-IT" sz="2000" dirty="0" smtClean="0"/>
              <a:t>Linee ad alta velocità</a:t>
            </a:r>
          </a:p>
          <a:p>
            <a:pPr algn="just"/>
            <a:r>
              <a:rPr lang="it-IT" sz="2000" dirty="0" smtClean="0"/>
              <a:t>Linee di grande comunicazione</a:t>
            </a:r>
          </a:p>
          <a:p>
            <a:pPr algn="just"/>
            <a:r>
              <a:rPr lang="it-IT" sz="2000" dirty="0" smtClean="0"/>
              <a:t>Linee complementari</a:t>
            </a:r>
          </a:p>
          <a:p>
            <a:pPr algn="just"/>
            <a:r>
              <a:rPr lang="it-IT" sz="2000" dirty="0" smtClean="0"/>
              <a:t>Scali e raccordi</a:t>
            </a:r>
          </a:p>
          <a:p>
            <a:pPr algn="just"/>
            <a:r>
              <a:rPr lang="it-IT" sz="2000" dirty="0" smtClean="0"/>
              <a:t>Itinerari alternativi</a:t>
            </a:r>
          </a:p>
          <a:p>
            <a:pPr algn="just"/>
            <a:r>
              <a:rPr lang="it-IT" sz="2000" dirty="0" smtClean="0"/>
              <a:t>Interrompere una o più linee, anche temporaneamente ed in punti singolari, può causare notevoli disagi; se il blocco fosse  protratto a lungo, si avrebbe la depressione e lo spopolamento di un’area anche molto estesa.</a:t>
            </a:r>
            <a:endParaRPr lang="it-IT" sz="2000" dirty="0"/>
          </a:p>
        </p:txBody>
      </p:sp>
      <p:sp>
        <p:nvSpPr>
          <p:cNvPr id="6" name="Segnaposto contenuto 5"/>
          <p:cNvSpPr>
            <a:spLocks noGrp="1"/>
          </p:cNvSpPr>
          <p:nvPr>
            <p:ph sz="quarter" idx="4"/>
          </p:nvPr>
        </p:nvSpPr>
        <p:spPr>
          <a:xfrm>
            <a:off x="4645025" y="2132856"/>
            <a:ext cx="4175447" cy="4307160"/>
          </a:xfrm>
        </p:spPr>
        <p:txBody>
          <a:bodyPr>
            <a:normAutofit/>
          </a:bodyPr>
          <a:lstStyle/>
          <a:p>
            <a:r>
              <a:rPr lang="it-IT" sz="2000" dirty="0" smtClean="0"/>
              <a:t>Aorta e rami principali</a:t>
            </a:r>
          </a:p>
          <a:p>
            <a:r>
              <a:rPr lang="it-IT" sz="2000" dirty="0" smtClean="0"/>
              <a:t>Grossi vasi</a:t>
            </a:r>
          </a:p>
          <a:p>
            <a:r>
              <a:rPr lang="it-IT" sz="2000" dirty="0" smtClean="0"/>
              <a:t>Vasi di piccolo calibro</a:t>
            </a:r>
          </a:p>
          <a:p>
            <a:r>
              <a:rPr lang="it-IT" sz="2000" dirty="0" smtClean="0"/>
              <a:t>Rami terminali e capillari</a:t>
            </a:r>
          </a:p>
          <a:p>
            <a:r>
              <a:rPr lang="it-IT" sz="2000" dirty="0" smtClean="0"/>
              <a:t>Circoli collaterali</a:t>
            </a:r>
          </a:p>
          <a:p>
            <a:pPr algn="just"/>
            <a:r>
              <a:rPr lang="it-IT" sz="2000" dirty="0" smtClean="0"/>
              <a:t>Interrompere per breve tempo uno o più vasi, può causare danni molto seri derivanti dall’ischemia; se il blocco fosse protratto a lungo, si avrebbe la perdita definitiva di organi e tessuti vitali.</a:t>
            </a:r>
          </a:p>
          <a:p>
            <a:endParaRPr lang="it-IT"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solidFill>
                  <a:srgbClr val="FFFF00"/>
                </a:solidFill>
              </a:rPr>
              <a:t>Il confronto</a:t>
            </a:r>
            <a:endParaRPr lang="it-IT" sz="4000" dirty="0">
              <a:solidFill>
                <a:srgbClr val="FFFF00"/>
              </a:solidFill>
            </a:endParaRPr>
          </a:p>
        </p:txBody>
      </p:sp>
      <p:sp>
        <p:nvSpPr>
          <p:cNvPr id="3" name="Segnaposto testo 2"/>
          <p:cNvSpPr>
            <a:spLocks noGrp="1"/>
          </p:cNvSpPr>
          <p:nvPr>
            <p:ph type="body" idx="1"/>
          </p:nvPr>
        </p:nvSpPr>
        <p:spPr>
          <a:xfrm>
            <a:off x="457200" y="1237951"/>
            <a:ext cx="4040188" cy="750887"/>
          </a:xfrm>
        </p:spPr>
        <p:txBody>
          <a:bodyPr/>
          <a:lstStyle/>
          <a:p>
            <a:pPr algn="ctr"/>
            <a:r>
              <a:rPr lang="it-IT" dirty="0" smtClean="0"/>
              <a:t>PIEMONTE</a:t>
            </a:r>
            <a:endParaRPr lang="it-IT" dirty="0"/>
          </a:p>
        </p:txBody>
      </p:sp>
      <p:sp>
        <p:nvSpPr>
          <p:cNvPr id="4" name="Segnaposto testo 3"/>
          <p:cNvSpPr>
            <a:spLocks noGrp="1"/>
          </p:cNvSpPr>
          <p:nvPr>
            <p:ph type="body" sz="half" idx="3"/>
          </p:nvPr>
        </p:nvSpPr>
        <p:spPr>
          <a:xfrm>
            <a:off x="4711860" y="1237952"/>
            <a:ext cx="4041775" cy="750887"/>
          </a:xfrm>
        </p:spPr>
        <p:txBody>
          <a:bodyPr/>
          <a:lstStyle/>
          <a:p>
            <a:pPr algn="ctr"/>
            <a:r>
              <a:rPr lang="it-IT" dirty="0" smtClean="0"/>
              <a:t>SUD TIROLO</a:t>
            </a:r>
            <a:endParaRPr lang="it-IT" dirty="0"/>
          </a:p>
        </p:txBody>
      </p:sp>
      <p:sp>
        <p:nvSpPr>
          <p:cNvPr id="5" name="Segnaposto contenuto 4"/>
          <p:cNvSpPr>
            <a:spLocks noGrp="1"/>
          </p:cNvSpPr>
          <p:nvPr>
            <p:ph sz="quarter" idx="2"/>
          </p:nvPr>
        </p:nvSpPr>
        <p:spPr>
          <a:xfrm>
            <a:off x="179512" y="2132856"/>
            <a:ext cx="4317876" cy="4536504"/>
          </a:xfrm>
        </p:spPr>
        <p:txBody>
          <a:bodyPr>
            <a:noAutofit/>
          </a:bodyPr>
          <a:lstStyle/>
          <a:p>
            <a:pPr marL="137160" indent="0" algn="just">
              <a:buNone/>
            </a:pPr>
            <a:r>
              <a:rPr lang="it-IT" sz="2000" dirty="0" smtClean="0"/>
              <a:t>Con la dismissione di linee di valle laterale, come la Busca – Dronero, o con la sospensione dell’esercizio regolare in altre, come la tratta Pinerolo – Torre Pellice, la Ceva – Ormea o la Novara – Varallo Sesia, si è avuto un peggioramento del servizio, totalmente affidato alla strada, con notevoli disagi per la popolazione.</a:t>
            </a:r>
            <a:endParaRPr lang="it-IT" sz="2000" dirty="0"/>
          </a:p>
        </p:txBody>
      </p:sp>
      <p:sp>
        <p:nvSpPr>
          <p:cNvPr id="6" name="Segnaposto contenuto 5"/>
          <p:cNvSpPr>
            <a:spLocks noGrp="1"/>
          </p:cNvSpPr>
          <p:nvPr>
            <p:ph sz="quarter" idx="4"/>
          </p:nvPr>
        </p:nvSpPr>
        <p:spPr>
          <a:xfrm>
            <a:off x="4645025" y="2132856"/>
            <a:ext cx="4175447" cy="4307160"/>
          </a:xfrm>
        </p:spPr>
        <p:txBody>
          <a:bodyPr>
            <a:normAutofit/>
          </a:bodyPr>
          <a:lstStyle/>
          <a:p>
            <a:pPr marL="137160" indent="0" algn="just">
              <a:buNone/>
            </a:pPr>
            <a:r>
              <a:rPr lang="it-IT" sz="2000" dirty="0" smtClean="0"/>
              <a:t>La Meran – Mals, rivitalizzata nel 2005, è diventata vittima del suo stesso successo, tanto da rendere necessario l’aumento del numero delle corse e della capacità del materiale, e l’elettrificazione, per fare fronte al notevole incremento di spostamenti da parte di turisti e residenti.</a:t>
            </a:r>
          </a:p>
          <a:p>
            <a:pPr marL="137160" indent="0" algn="just">
              <a:buNone/>
            </a:pPr>
            <a:r>
              <a:rPr lang="it-IT" sz="2000" dirty="0" smtClean="0"/>
              <a:t>Il flusso turistico, con o senza permanenza in valle è aumentato.</a:t>
            </a:r>
          </a:p>
          <a:p>
            <a:pPr marL="137160" indent="0" algn="just">
              <a:buNone/>
            </a:pPr>
            <a:r>
              <a:rPr lang="it-IT" sz="2000" dirty="0" smtClean="0"/>
              <a:t>Si studia estensione della linea verso l’Austria e la Svizzera.</a:t>
            </a:r>
            <a:endParaRPr lang="it-IT" sz="2000" dirty="0"/>
          </a:p>
        </p:txBody>
      </p:sp>
    </p:spTree>
    <p:extLst>
      <p:ext uri="{BB962C8B-B14F-4D97-AF65-F5344CB8AC3E}">
        <p14:creationId xmlns:p14="http://schemas.microsoft.com/office/powerpoint/2010/main" val="294379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4000" dirty="0" smtClean="0">
                <a:solidFill>
                  <a:srgbClr val="FFFF00"/>
                </a:solidFill>
              </a:rPr>
              <a:t>Tipologie di servizi ferroviari</a:t>
            </a:r>
            <a:endParaRPr lang="it-IT" sz="4000" dirty="0">
              <a:solidFill>
                <a:srgbClr val="FFFF00"/>
              </a:solidFill>
            </a:endParaRPr>
          </a:p>
        </p:txBody>
      </p:sp>
      <p:graphicFrame>
        <p:nvGraphicFramePr>
          <p:cNvPr id="9" name="Segnaposto contenuto 8"/>
          <p:cNvGraphicFramePr>
            <a:graphicFrameLocks noGrp="1"/>
          </p:cNvGraphicFramePr>
          <p:nvPr>
            <p:ph idx="1"/>
          </p:nvPr>
        </p:nvGraphicFramePr>
        <p:xfrm>
          <a:off x="179513" y="1628800"/>
          <a:ext cx="8784975" cy="1774840"/>
        </p:xfrm>
        <a:graphic>
          <a:graphicData uri="http://schemas.openxmlformats.org/drawingml/2006/table">
            <a:tbl>
              <a:tblPr firstRow="1" bandRow="1">
                <a:tableStyleId>{5C22544A-7EE6-4342-B048-85BDC9FD1C3A}</a:tableStyleId>
              </a:tblPr>
              <a:tblGrid>
                <a:gridCol w="2040696">
                  <a:extLst>
                    <a:ext uri="{9D8B030D-6E8A-4147-A177-3AD203B41FA5}">
                      <a16:colId xmlns:a16="http://schemas.microsoft.com/office/drawing/2014/main" val="20000"/>
                    </a:ext>
                  </a:extLst>
                </a:gridCol>
                <a:gridCol w="3071871">
                  <a:extLst>
                    <a:ext uri="{9D8B030D-6E8A-4147-A177-3AD203B41FA5}">
                      <a16:colId xmlns:a16="http://schemas.microsoft.com/office/drawing/2014/main" val="20001"/>
                    </a:ext>
                  </a:extLst>
                </a:gridCol>
                <a:gridCol w="3672408">
                  <a:extLst>
                    <a:ext uri="{9D8B030D-6E8A-4147-A177-3AD203B41FA5}">
                      <a16:colId xmlns:a16="http://schemas.microsoft.com/office/drawing/2014/main" val="20002"/>
                    </a:ext>
                  </a:extLst>
                </a:gridCol>
              </a:tblGrid>
              <a:tr h="370840">
                <a:tc>
                  <a:txBody>
                    <a:bodyPr/>
                    <a:lstStyle/>
                    <a:p>
                      <a:pPr algn="ctr"/>
                      <a:r>
                        <a:rPr lang="it-IT" dirty="0" smtClean="0"/>
                        <a:t>PERCORRENZA</a:t>
                      </a:r>
                      <a:endParaRPr lang="it-IT" dirty="0"/>
                    </a:p>
                  </a:txBody>
                  <a:tcPr anchor="ctr"/>
                </a:tc>
                <a:tc>
                  <a:txBody>
                    <a:bodyPr/>
                    <a:lstStyle/>
                    <a:p>
                      <a:pPr algn="ctr"/>
                      <a:r>
                        <a:rPr lang="it-IT" dirty="0" smtClean="0"/>
                        <a:t>VELOCITÀ</a:t>
                      </a:r>
                      <a:endParaRPr lang="it-IT" dirty="0"/>
                    </a:p>
                  </a:txBody>
                  <a:tcPr anchor="ctr"/>
                </a:tc>
                <a:tc>
                  <a:txBody>
                    <a:bodyPr/>
                    <a:lstStyle/>
                    <a:p>
                      <a:pPr algn="ctr"/>
                      <a:r>
                        <a:rPr lang="it-IT" dirty="0" smtClean="0"/>
                        <a:t>TRAFFICO</a:t>
                      </a:r>
                      <a:endParaRPr lang="it-IT" dirty="0"/>
                    </a:p>
                  </a:txBody>
                  <a:tcPr anchor="ctr"/>
                </a:tc>
                <a:extLst>
                  <a:ext uri="{0D108BD9-81ED-4DB2-BD59-A6C34878D82A}">
                    <a16:rowId xmlns:a16="http://schemas.microsoft.com/office/drawing/2014/main" val="10000"/>
                  </a:ext>
                </a:extLst>
              </a:tr>
              <a:tr h="468000">
                <a:tc>
                  <a:txBody>
                    <a:bodyPr/>
                    <a:lstStyle/>
                    <a:p>
                      <a:r>
                        <a:rPr lang="it-IT" sz="1600" dirty="0" smtClean="0"/>
                        <a:t>LUNGA</a:t>
                      </a:r>
                      <a:endParaRPr lang="it-IT" sz="1600" dirty="0"/>
                    </a:p>
                  </a:txBody>
                  <a:tcPr anchor="ctr"/>
                </a:tc>
                <a:tc>
                  <a:txBody>
                    <a:bodyPr/>
                    <a:lstStyle/>
                    <a:p>
                      <a:r>
                        <a:rPr lang="it-IT" sz="1600" dirty="0" smtClean="0"/>
                        <a:t>ALTA (oltre</a:t>
                      </a:r>
                      <a:r>
                        <a:rPr lang="it-IT" sz="1600" baseline="0" dirty="0" smtClean="0"/>
                        <a:t>  250 km/h)</a:t>
                      </a:r>
                      <a:endParaRPr lang="it-IT" sz="1600" dirty="0"/>
                    </a:p>
                  </a:txBody>
                  <a:tcPr anchor="ctr"/>
                </a:tc>
                <a:tc>
                  <a:txBody>
                    <a:bodyPr/>
                    <a:lstStyle/>
                    <a:p>
                      <a:r>
                        <a:rPr lang="it-IT" sz="1600" dirty="0" smtClean="0"/>
                        <a:t>ESTREMITÀ OD ASSIMILABILE</a:t>
                      </a:r>
                      <a:endParaRPr lang="it-IT" sz="1600" dirty="0"/>
                    </a:p>
                  </a:txBody>
                  <a:tcPr anchor="ctr"/>
                </a:tc>
                <a:extLst>
                  <a:ext uri="{0D108BD9-81ED-4DB2-BD59-A6C34878D82A}">
                    <a16:rowId xmlns:a16="http://schemas.microsoft.com/office/drawing/2014/main" val="10001"/>
                  </a:ext>
                </a:extLst>
              </a:tr>
              <a:tr h="468000">
                <a:tc>
                  <a:txBody>
                    <a:bodyPr/>
                    <a:lstStyle/>
                    <a:p>
                      <a:r>
                        <a:rPr lang="it-IT" sz="1600" dirty="0" smtClean="0"/>
                        <a:t>MEDIA</a:t>
                      </a:r>
                      <a:endParaRPr lang="it-IT" sz="1600" dirty="0"/>
                    </a:p>
                  </a:txBody>
                  <a:tcPr anchor="ctr"/>
                </a:tc>
                <a:tc>
                  <a:txBody>
                    <a:bodyPr/>
                    <a:lstStyle/>
                    <a:p>
                      <a:r>
                        <a:rPr lang="it-IT" sz="1600" dirty="0" smtClean="0"/>
                        <a:t>ELEVATA (da 200 a 250 km/h)</a:t>
                      </a:r>
                      <a:endParaRPr lang="it-IT" sz="1600" dirty="0"/>
                    </a:p>
                  </a:txBody>
                  <a:tcPr anchor="ctr"/>
                </a:tc>
                <a:tc>
                  <a:txBody>
                    <a:bodyPr/>
                    <a:lstStyle/>
                    <a:p>
                      <a:pPr algn="just"/>
                      <a:r>
                        <a:rPr lang="it-IT" sz="1600" dirty="0" smtClean="0"/>
                        <a:t>PROSSIMITÀ</a:t>
                      </a:r>
                      <a:endParaRPr lang="it-IT" sz="1600" dirty="0"/>
                    </a:p>
                  </a:txBody>
                  <a:tcPr anchor="ctr"/>
                </a:tc>
                <a:extLst>
                  <a:ext uri="{0D108BD9-81ED-4DB2-BD59-A6C34878D82A}">
                    <a16:rowId xmlns:a16="http://schemas.microsoft.com/office/drawing/2014/main" val="10002"/>
                  </a:ext>
                </a:extLst>
              </a:tr>
              <a:tr h="468000">
                <a:tc>
                  <a:txBody>
                    <a:bodyPr/>
                    <a:lstStyle/>
                    <a:p>
                      <a:r>
                        <a:rPr lang="it-IT" sz="1600" dirty="0" smtClean="0"/>
                        <a:t>BREVE</a:t>
                      </a:r>
                      <a:endParaRPr lang="it-IT" sz="1600" dirty="0"/>
                    </a:p>
                  </a:txBody>
                  <a:tcPr anchor="ctr"/>
                </a:tc>
                <a:tc>
                  <a:txBody>
                    <a:bodyPr/>
                    <a:lstStyle/>
                    <a:p>
                      <a:r>
                        <a:rPr lang="it-IT" sz="1600" dirty="0" smtClean="0"/>
                        <a:t>ORDINARIA (fino a 200 km/h)</a:t>
                      </a:r>
                      <a:endParaRPr lang="it-IT" sz="1600" dirty="0"/>
                    </a:p>
                  </a:txBody>
                  <a:tcPr anchor="ctr"/>
                </a:tc>
                <a:tc>
                  <a:txBody>
                    <a:bodyPr/>
                    <a:lstStyle/>
                    <a:p>
                      <a:r>
                        <a:rPr lang="it-IT" sz="1600" baseline="0" dirty="0" smtClean="0"/>
                        <a:t>RACCOLTA E DISTRIBUZIONE</a:t>
                      </a:r>
                      <a:endParaRPr lang="it-IT" sz="1600" dirty="0"/>
                    </a:p>
                  </a:txBody>
                  <a:tcPr anchor="ctr"/>
                </a:tc>
                <a:extLst>
                  <a:ext uri="{0D108BD9-81ED-4DB2-BD59-A6C34878D82A}">
                    <a16:rowId xmlns:a16="http://schemas.microsoft.com/office/drawing/2014/main" val="10003"/>
                  </a:ext>
                </a:extLst>
              </a:tr>
            </a:tbl>
          </a:graphicData>
        </a:graphic>
      </p:graphicFrame>
      <p:sp>
        <p:nvSpPr>
          <p:cNvPr id="13" name="CasellaDiTesto 12"/>
          <p:cNvSpPr txBox="1"/>
          <p:nvPr/>
        </p:nvSpPr>
        <p:spPr>
          <a:xfrm>
            <a:off x="179512" y="3645024"/>
            <a:ext cx="8784976" cy="1754326"/>
          </a:xfrm>
          <a:prstGeom prst="rect">
            <a:avLst/>
          </a:prstGeom>
          <a:noFill/>
        </p:spPr>
        <p:txBody>
          <a:bodyPr wrap="square" rtlCol="0">
            <a:spAutoFit/>
          </a:bodyPr>
          <a:lstStyle/>
          <a:p>
            <a:pPr algn="just">
              <a:lnSpc>
                <a:spcPct val="150000"/>
              </a:lnSpc>
            </a:pPr>
            <a:r>
              <a:rPr lang="it-IT" dirty="0" smtClean="0"/>
              <a:t>Ad eccezione delle linee ad alta velocità e di alcune linee ad elevata velocità, che sono specializzate per una sola tipologia di servizio, in tutte le altre, ad infrastrutture correttamente dimensionate, è possibile effettuare qualunque servizio, ma la gestione delle circolazioni </a:t>
            </a:r>
            <a:r>
              <a:rPr lang="it-IT" dirty="0" err="1" smtClean="0"/>
              <a:t>eterotachiche</a:t>
            </a:r>
            <a:r>
              <a:rPr lang="it-IT" dirty="0" smtClean="0"/>
              <a:t> richiede particolare perizia.</a:t>
            </a:r>
            <a:endParaRPr lang="it-IT" dirty="0"/>
          </a:p>
        </p:txBody>
      </p:sp>
    </p:spTree>
    <p:extLst>
      <p:ext uri="{BB962C8B-B14F-4D97-AF65-F5344CB8AC3E}">
        <p14:creationId xmlns:p14="http://schemas.microsoft.com/office/powerpoint/2010/main" val="1768001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solidFill>
                  <a:srgbClr val="FFFF00"/>
                </a:solidFill>
              </a:rPr>
              <a:t>Organizzazione del servizio</a:t>
            </a:r>
            <a:endParaRPr lang="it-IT" sz="4000" dirty="0">
              <a:solidFill>
                <a:srgbClr val="FFFF00"/>
              </a:solidFill>
            </a:endParaRPr>
          </a:p>
        </p:txBody>
      </p:sp>
      <p:sp>
        <p:nvSpPr>
          <p:cNvPr id="3" name="Segnaposto contenuto 2"/>
          <p:cNvSpPr>
            <a:spLocks noGrp="1"/>
          </p:cNvSpPr>
          <p:nvPr>
            <p:ph idx="1"/>
          </p:nvPr>
        </p:nvSpPr>
        <p:spPr/>
        <p:txBody>
          <a:bodyPr/>
          <a:lstStyle/>
          <a:p>
            <a:pPr>
              <a:spcBef>
                <a:spcPts val="1200"/>
              </a:spcBef>
              <a:spcAft>
                <a:spcPts val="1200"/>
              </a:spcAft>
            </a:pPr>
            <a:r>
              <a:rPr lang="it-IT" dirty="0" smtClean="0"/>
              <a:t>Coincidenze con rottura di carico</a:t>
            </a:r>
          </a:p>
          <a:p>
            <a:pPr algn="just">
              <a:spcBef>
                <a:spcPts val="1200"/>
              </a:spcBef>
              <a:spcAft>
                <a:spcPts val="1200"/>
              </a:spcAft>
            </a:pPr>
            <a:r>
              <a:rPr lang="it-IT" dirty="0" smtClean="0"/>
              <a:t>Coincidenze senza rottura di carico (sezioni o vetture dirette trasferite fra treni diversi)</a:t>
            </a:r>
          </a:p>
          <a:p>
            <a:pPr algn="just">
              <a:spcBef>
                <a:spcPts val="1200"/>
              </a:spcBef>
              <a:spcAft>
                <a:spcPts val="1200"/>
              </a:spcAft>
            </a:pPr>
            <a:r>
              <a:rPr lang="it-IT" dirty="0" smtClean="0"/>
              <a:t>Servizio diretto.</a:t>
            </a:r>
            <a:endParaRPr lang="it-IT" dirty="0"/>
          </a:p>
        </p:txBody>
      </p:sp>
    </p:spTree>
    <p:extLst>
      <p:ext uri="{BB962C8B-B14F-4D97-AF65-F5344CB8AC3E}">
        <p14:creationId xmlns:p14="http://schemas.microsoft.com/office/powerpoint/2010/main" val="1436160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Penetrazione territoriale</a:t>
            </a:r>
            <a:endParaRPr lang="it-IT" dirty="0">
              <a:solidFill>
                <a:srgbClr val="FFFF00"/>
              </a:solidFill>
            </a:endParaRPr>
          </a:p>
        </p:txBody>
      </p:sp>
      <p:sp>
        <p:nvSpPr>
          <p:cNvPr id="3" name="Segnaposto contenuto 2"/>
          <p:cNvSpPr>
            <a:spLocks noGrp="1"/>
          </p:cNvSpPr>
          <p:nvPr>
            <p:ph idx="1"/>
          </p:nvPr>
        </p:nvSpPr>
        <p:spPr/>
        <p:txBody>
          <a:bodyPr/>
          <a:lstStyle/>
          <a:p>
            <a:pPr algn="just">
              <a:spcBef>
                <a:spcPts val="1200"/>
              </a:spcBef>
              <a:spcAft>
                <a:spcPts val="1200"/>
              </a:spcAft>
            </a:pPr>
            <a:r>
              <a:rPr lang="it-IT" dirty="0"/>
              <a:t>Accurata programmazione delle coincidenze, anche </a:t>
            </a:r>
            <a:r>
              <a:rPr lang="it-IT" dirty="0" smtClean="0"/>
              <a:t>intermodali.</a:t>
            </a:r>
            <a:endParaRPr lang="it-IT" dirty="0"/>
          </a:p>
          <a:p>
            <a:pPr algn="just">
              <a:spcBef>
                <a:spcPts val="1200"/>
              </a:spcBef>
              <a:spcAft>
                <a:spcPts val="1200"/>
              </a:spcAft>
            </a:pPr>
            <a:r>
              <a:rPr lang="it-IT" dirty="0" smtClean="0"/>
              <a:t>Organizzazione di servizi a media e lunga percorrenza e di categoria superiore, anche su direttrici non di grande comunicazione.</a:t>
            </a:r>
          </a:p>
          <a:p>
            <a:pPr marL="0" indent="0" algn="just">
              <a:spcBef>
                <a:spcPts val="0"/>
              </a:spcBef>
              <a:buNone/>
            </a:pP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Penetrazione territoriale</a:t>
            </a:r>
            <a:endParaRPr lang="it-IT" dirty="0">
              <a:solidFill>
                <a:srgbClr val="FFFF00"/>
              </a:solidFill>
            </a:endParaRPr>
          </a:p>
        </p:txBody>
      </p:sp>
      <p:sp>
        <p:nvSpPr>
          <p:cNvPr id="3" name="Segnaposto contenuto 2"/>
          <p:cNvSpPr>
            <a:spLocks noGrp="1"/>
          </p:cNvSpPr>
          <p:nvPr>
            <p:ph idx="1"/>
          </p:nvPr>
        </p:nvSpPr>
        <p:spPr/>
        <p:txBody>
          <a:bodyPr/>
          <a:lstStyle/>
          <a:p>
            <a:pPr marL="137160" indent="0" algn="just">
              <a:spcBef>
                <a:spcPts val="1200"/>
              </a:spcBef>
              <a:spcAft>
                <a:spcPts val="1200"/>
              </a:spcAft>
              <a:buNone/>
            </a:pPr>
            <a:r>
              <a:rPr lang="it-IT" dirty="0" smtClean="0"/>
              <a:t>Modalità per l’accesso alle stazioni e la defluenza dalle medesime su distanze brevi:</a:t>
            </a:r>
          </a:p>
          <a:p>
            <a:pPr algn="just">
              <a:spcBef>
                <a:spcPts val="1200"/>
              </a:spcBef>
              <a:spcAft>
                <a:spcPts val="1200"/>
              </a:spcAft>
            </a:pPr>
            <a:r>
              <a:rPr lang="it-IT" sz="2400" dirty="0" smtClean="0"/>
              <a:t>Autoservizio urbano od interurbano.</a:t>
            </a:r>
          </a:p>
          <a:p>
            <a:pPr algn="just">
              <a:spcBef>
                <a:spcPts val="1200"/>
              </a:spcBef>
              <a:spcAft>
                <a:spcPts val="1200"/>
              </a:spcAft>
            </a:pPr>
            <a:r>
              <a:rPr lang="it-IT" sz="2400" dirty="0" smtClean="0"/>
              <a:t>Autovettura.</a:t>
            </a:r>
          </a:p>
          <a:p>
            <a:pPr algn="just">
              <a:spcBef>
                <a:spcPts val="1200"/>
              </a:spcBef>
              <a:spcAft>
                <a:spcPts val="1200"/>
              </a:spcAft>
            </a:pPr>
            <a:r>
              <a:rPr lang="it-IT" sz="2400" dirty="0" smtClean="0"/>
              <a:t>Bicicletta.</a:t>
            </a:r>
          </a:p>
          <a:p>
            <a:pPr algn="just">
              <a:spcBef>
                <a:spcPts val="1200"/>
              </a:spcBef>
              <a:spcAft>
                <a:spcPts val="1200"/>
              </a:spcAft>
            </a:pPr>
            <a:r>
              <a:rPr lang="it-IT" sz="2400" dirty="0" smtClean="0"/>
              <a:t>A piedi, con eventuale percorso protetto.</a:t>
            </a:r>
          </a:p>
          <a:p>
            <a:pPr algn="just">
              <a:spcBef>
                <a:spcPts val="1200"/>
              </a:spcBef>
              <a:spcAft>
                <a:spcPts val="1200"/>
              </a:spcAft>
            </a:pPr>
            <a:r>
              <a:rPr lang="it-IT" sz="2400" dirty="0" smtClean="0"/>
              <a:t>Sistemi ettometrici.</a:t>
            </a:r>
          </a:p>
          <a:p>
            <a:pPr marL="0" indent="0" algn="just">
              <a:spcBef>
                <a:spcPts val="0"/>
              </a:spcBef>
              <a:buNone/>
            </a:pPr>
            <a:endParaRPr lang="it-IT" dirty="0"/>
          </a:p>
        </p:txBody>
      </p:sp>
    </p:spTree>
    <p:extLst>
      <p:ext uri="{BB962C8B-B14F-4D97-AF65-F5344CB8AC3E}">
        <p14:creationId xmlns:p14="http://schemas.microsoft.com/office/powerpoint/2010/main" val="2075338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Percorsi pedonali protetti</a:t>
            </a:r>
            <a:endParaRPr lang="it-IT" dirty="0">
              <a:solidFill>
                <a:srgbClr val="FFFF00"/>
              </a:solidFill>
            </a:endParaRPr>
          </a:p>
        </p:txBody>
      </p:sp>
      <p:sp>
        <p:nvSpPr>
          <p:cNvPr id="3" name="Segnaposto contenuto 2"/>
          <p:cNvSpPr>
            <a:spLocks noGrp="1"/>
          </p:cNvSpPr>
          <p:nvPr>
            <p:ph idx="1"/>
          </p:nvPr>
        </p:nvSpPr>
        <p:spPr/>
        <p:txBody>
          <a:bodyPr/>
          <a:lstStyle/>
          <a:p>
            <a:pPr algn="just">
              <a:spcBef>
                <a:spcPts val="1200"/>
              </a:spcBef>
              <a:spcAft>
                <a:spcPts val="1200"/>
              </a:spcAft>
            </a:pPr>
            <a:r>
              <a:rPr lang="it-IT" dirty="0" smtClean="0"/>
              <a:t>Sede ben separata e distinta da quella destinata ai veicoli stradali.</a:t>
            </a:r>
          </a:p>
          <a:p>
            <a:pPr algn="just">
              <a:spcBef>
                <a:spcPts val="1200"/>
              </a:spcBef>
              <a:spcAft>
                <a:spcPts val="1200"/>
              </a:spcAft>
            </a:pPr>
            <a:r>
              <a:rPr lang="it-IT" dirty="0" smtClean="0"/>
              <a:t>Offrono adeguata difesa dalle precipitazioni e dal sole cocente estivo.</a:t>
            </a:r>
          </a:p>
          <a:p>
            <a:pPr algn="just">
              <a:spcBef>
                <a:spcPts val="1200"/>
              </a:spcBef>
              <a:spcAft>
                <a:spcPts val="1200"/>
              </a:spcAft>
            </a:pPr>
            <a:r>
              <a:rPr lang="it-IT" dirty="0" smtClean="0"/>
              <a:t>Possono essere realizzati con tetto fotovoltaico.</a:t>
            </a:r>
          </a:p>
          <a:p>
            <a:pPr algn="just">
              <a:spcBef>
                <a:spcPts val="1200"/>
              </a:spcBef>
              <a:spcAft>
                <a:spcPts val="1200"/>
              </a:spcAft>
            </a:pPr>
            <a:r>
              <a:rPr lang="it-IT" dirty="0" smtClean="0"/>
              <a:t>Adatti per brevi percorsi pianeggianti.</a:t>
            </a:r>
          </a:p>
          <a:p>
            <a:pPr marL="0" indent="0" algn="just">
              <a:spcBef>
                <a:spcPts val="0"/>
              </a:spcBef>
              <a:buNone/>
            </a:pPr>
            <a:endParaRPr lang="it-IT" dirty="0"/>
          </a:p>
        </p:txBody>
      </p:sp>
    </p:spTree>
    <p:extLst>
      <p:ext uri="{BB962C8B-B14F-4D97-AF65-F5344CB8AC3E}">
        <p14:creationId xmlns:p14="http://schemas.microsoft.com/office/powerpoint/2010/main" val="945317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Sistemi ettometrici: generalità</a:t>
            </a:r>
            <a:endParaRPr lang="it-IT" dirty="0">
              <a:solidFill>
                <a:srgbClr val="FFFF00"/>
              </a:solidFill>
            </a:endParaRPr>
          </a:p>
        </p:txBody>
      </p:sp>
      <p:sp>
        <p:nvSpPr>
          <p:cNvPr id="3" name="Segnaposto contenuto 2"/>
          <p:cNvSpPr>
            <a:spLocks noGrp="1"/>
          </p:cNvSpPr>
          <p:nvPr>
            <p:ph idx="1"/>
          </p:nvPr>
        </p:nvSpPr>
        <p:spPr>
          <a:xfrm>
            <a:off x="395536" y="1417638"/>
            <a:ext cx="8352928" cy="5365547"/>
          </a:xfrm>
        </p:spPr>
        <p:txBody>
          <a:bodyPr>
            <a:normAutofit lnSpcReduction="10000"/>
          </a:bodyPr>
          <a:lstStyle/>
          <a:p>
            <a:pPr algn="just">
              <a:spcBef>
                <a:spcPts val="1200"/>
              </a:spcBef>
              <a:spcAft>
                <a:spcPts val="1200"/>
              </a:spcAft>
            </a:pPr>
            <a:r>
              <a:rPr lang="it-IT" dirty="0" smtClean="0"/>
              <a:t>Non necessitano di personale di condotta, ma, eventualmente, solo di scorta ed assistenza o per la gestione in condizioni degradate, grazie alla loro marcia secondo schemi predeterminati ed alla guida vincolata.</a:t>
            </a:r>
          </a:p>
          <a:p>
            <a:pPr algn="just">
              <a:spcBef>
                <a:spcPts val="1200"/>
              </a:spcBef>
              <a:spcAft>
                <a:spcPts val="1200"/>
              </a:spcAft>
            </a:pPr>
            <a:r>
              <a:rPr lang="it-IT" dirty="0" smtClean="0"/>
              <a:t>Possono avere anche alta capacità di trasporto in termini di viaggiatori nell’unità di tempo.</a:t>
            </a:r>
          </a:p>
          <a:p>
            <a:pPr algn="just">
              <a:spcBef>
                <a:spcPts val="1200"/>
              </a:spcBef>
              <a:spcAft>
                <a:spcPts val="1200"/>
              </a:spcAft>
            </a:pPr>
            <a:r>
              <a:rPr lang="it-IT" dirty="0" smtClean="0"/>
              <a:t>Adatti per tutte le tipologie di percorso, purché ragionevolmente breve.</a:t>
            </a:r>
          </a:p>
          <a:p>
            <a:pPr algn="just">
              <a:spcBef>
                <a:spcPts val="1200"/>
              </a:spcBef>
              <a:spcAft>
                <a:spcPts val="1200"/>
              </a:spcAft>
            </a:pPr>
            <a:r>
              <a:rPr lang="it-IT" dirty="0"/>
              <a:t>Consentono di superare qualsiasi dislivello.</a:t>
            </a:r>
          </a:p>
          <a:p>
            <a:pPr algn="just">
              <a:spcBef>
                <a:spcPts val="1200"/>
              </a:spcBef>
              <a:spcAft>
                <a:spcPts val="1200"/>
              </a:spcAft>
            </a:pPr>
            <a:endParaRPr lang="it-IT" dirty="0" smtClean="0"/>
          </a:p>
          <a:p>
            <a:pPr marL="0" indent="0" algn="just">
              <a:spcBef>
                <a:spcPts val="0"/>
              </a:spcBef>
              <a:buNone/>
            </a:pPr>
            <a:endParaRPr lang="it-IT" dirty="0"/>
          </a:p>
        </p:txBody>
      </p:sp>
    </p:spTree>
    <p:extLst>
      <p:ext uri="{BB962C8B-B14F-4D97-AF65-F5344CB8AC3E}">
        <p14:creationId xmlns:p14="http://schemas.microsoft.com/office/powerpoint/2010/main" val="539244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Sistemi ettometrici: tipologie</a:t>
            </a:r>
            <a:endParaRPr lang="it-IT" dirty="0">
              <a:solidFill>
                <a:srgbClr val="FFFF00"/>
              </a:solidFill>
            </a:endParaRPr>
          </a:p>
        </p:txBody>
      </p:sp>
      <p:sp>
        <p:nvSpPr>
          <p:cNvPr id="3" name="Segnaposto contenuto 2"/>
          <p:cNvSpPr>
            <a:spLocks noGrp="1"/>
          </p:cNvSpPr>
          <p:nvPr>
            <p:ph idx="1"/>
          </p:nvPr>
        </p:nvSpPr>
        <p:spPr/>
        <p:txBody>
          <a:bodyPr>
            <a:normAutofit lnSpcReduction="10000"/>
          </a:bodyPr>
          <a:lstStyle/>
          <a:p>
            <a:pPr algn="just">
              <a:spcBef>
                <a:spcPts val="1200"/>
              </a:spcBef>
              <a:spcAft>
                <a:spcPts val="1200"/>
              </a:spcAft>
            </a:pPr>
            <a:r>
              <a:rPr lang="it-IT" dirty="0" smtClean="0"/>
              <a:t>Marciapiedi e scale mobili.</a:t>
            </a:r>
          </a:p>
          <a:p>
            <a:pPr algn="just">
              <a:spcBef>
                <a:spcPts val="1200"/>
              </a:spcBef>
              <a:spcAft>
                <a:spcPts val="1200"/>
              </a:spcAft>
            </a:pPr>
            <a:r>
              <a:rPr lang="it-IT" dirty="0" smtClean="0"/>
              <a:t>Ascensori verticali o ad alta inclinazione.</a:t>
            </a:r>
          </a:p>
          <a:p>
            <a:pPr algn="just">
              <a:spcBef>
                <a:spcPts val="1200"/>
              </a:spcBef>
              <a:spcAft>
                <a:spcPts val="1200"/>
              </a:spcAft>
            </a:pPr>
            <a:r>
              <a:rPr lang="it-IT" dirty="0" smtClean="0"/>
              <a:t>Ascensori a minore inclinazione.</a:t>
            </a:r>
          </a:p>
          <a:p>
            <a:pPr algn="just">
              <a:spcBef>
                <a:spcPts val="1200"/>
              </a:spcBef>
              <a:spcAft>
                <a:spcPts val="1200"/>
              </a:spcAft>
            </a:pPr>
            <a:r>
              <a:rPr lang="it-IT" dirty="0" smtClean="0"/>
              <a:t>Funicolari terrestri.</a:t>
            </a:r>
          </a:p>
          <a:p>
            <a:pPr algn="just">
              <a:spcBef>
                <a:spcPts val="1200"/>
              </a:spcBef>
              <a:spcAft>
                <a:spcPts val="1200"/>
              </a:spcAft>
            </a:pPr>
            <a:r>
              <a:rPr lang="it-IT" dirty="0" smtClean="0"/>
              <a:t>Funicolari aeree.</a:t>
            </a:r>
          </a:p>
          <a:p>
            <a:pPr lvl="1" algn="just">
              <a:spcBef>
                <a:spcPts val="1200"/>
              </a:spcBef>
              <a:spcAft>
                <a:spcPts val="1200"/>
              </a:spcAft>
            </a:pPr>
            <a:r>
              <a:rPr lang="it-IT" dirty="0" smtClean="0"/>
              <a:t>Funivie classiche va &amp; vieni.</a:t>
            </a:r>
          </a:p>
          <a:p>
            <a:pPr lvl="1" algn="just">
              <a:spcBef>
                <a:spcPts val="1200"/>
              </a:spcBef>
              <a:spcAft>
                <a:spcPts val="1200"/>
              </a:spcAft>
            </a:pPr>
            <a:r>
              <a:rPr lang="it-IT" dirty="0" smtClean="0"/>
              <a:t>Funivie con cabine ad ammorsamento automatico.</a:t>
            </a:r>
            <a:endParaRPr lang="it-IT" dirty="0"/>
          </a:p>
          <a:p>
            <a:pPr algn="just">
              <a:spcBef>
                <a:spcPts val="1200"/>
              </a:spcBef>
              <a:spcAft>
                <a:spcPts val="1200"/>
              </a:spcAft>
            </a:pPr>
            <a:endParaRPr lang="it-IT" dirty="0" smtClean="0"/>
          </a:p>
          <a:p>
            <a:pPr marL="0" indent="0" algn="just">
              <a:spcBef>
                <a:spcPts val="0"/>
              </a:spcBef>
              <a:buNone/>
            </a:pPr>
            <a:endParaRPr lang="it-IT" dirty="0"/>
          </a:p>
        </p:txBody>
      </p:sp>
    </p:spTree>
    <p:extLst>
      <p:ext uri="{BB962C8B-B14F-4D97-AF65-F5344CB8AC3E}">
        <p14:creationId xmlns:p14="http://schemas.microsoft.com/office/powerpoint/2010/main" val="2323699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solidFill>
                  <a:srgbClr val="FFFF00"/>
                </a:solidFill>
              </a:rPr>
              <a:t>Apparenti inconciliabilità</a:t>
            </a:r>
            <a:endParaRPr lang="it-IT" sz="4000" dirty="0">
              <a:solidFill>
                <a:srgbClr val="FFFF00"/>
              </a:solidFill>
            </a:endParaRPr>
          </a:p>
        </p:txBody>
      </p:sp>
      <p:sp>
        <p:nvSpPr>
          <p:cNvPr id="3" name="Segnaposto contenuto 2"/>
          <p:cNvSpPr>
            <a:spLocks noGrp="1"/>
          </p:cNvSpPr>
          <p:nvPr>
            <p:ph idx="1"/>
          </p:nvPr>
        </p:nvSpPr>
        <p:spPr>
          <a:xfrm>
            <a:off x="323528" y="1628800"/>
            <a:ext cx="8496944" cy="4709160"/>
          </a:xfrm>
        </p:spPr>
        <p:txBody>
          <a:bodyPr/>
          <a:lstStyle/>
          <a:p>
            <a:pPr algn="just">
              <a:spcBef>
                <a:spcPts val="1200"/>
              </a:spcBef>
              <a:spcAft>
                <a:spcPts val="1200"/>
              </a:spcAft>
            </a:pPr>
            <a:r>
              <a:rPr lang="it-IT" dirty="0" smtClean="0"/>
              <a:t>Collegamento tra le principali località oppure penetrazione territoriale capillare?</a:t>
            </a:r>
          </a:p>
          <a:p>
            <a:pPr algn="just">
              <a:spcBef>
                <a:spcPts val="1200"/>
              </a:spcBef>
              <a:spcAft>
                <a:spcPts val="1200"/>
              </a:spcAft>
            </a:pPr>
            <a:r>
              <a:rPr lang="it-IT" dirty="0" smtClean="0"/>
              <a:t>Velocità oppure frequenza?</a:t>
            </a:r>
            <a:endParaRPr lang="it-IT" dirty="0"/>
          </a:p>
          <a:p>
            <a:pPr algn="just">
              <a:spcBef>
                <a:spcPts val="1200"/>
              </a:spcBef>
              <a:spcAft>
                <a:spcPts val="1200"/>
              </a:spcAft>
            </a:pPr>
            <a:r>
              <a:rPr lang="it-IT" dirty="0" smtClean="0"/>
              <a:t>Rotture di carico oppure servizi diretti?</a:t>
            </a:r>
          </a:p>
          <a:p>
            <a:pPr algn="just">
              <a:spcBef>
                <a:spcPts val="1200"/>
              </a:spcBef>
              <a:spcAft>
                <a:spcPts val="1200"/>
              </a:spcAft>
            </a:pPr>
            <a:r>
              <a:rPr lang="it-IT" dirty="0" smtClean="0"/>
              <a:t>Cadenzamento oppure orario secondo necessità?</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95536" y="274638"/>
            <a:ext cx="8229600" cy="1143000"/>
          </a:xfrm>
        </p:spPr>
        <p:txBody>
          <a:bodyPr>
            <a:normAutofit/>
          </a:bodyPr>
          <a:lstStyle/>
          <a:p>
            <a:r>
              <a:rPr lang="it-IT" sz="3600" dirty="0" smtClean="0">
                <a:solidFill>
                  <a:srgbClr val="FFFF00"/>
                </a:solidFill>
              </a:rPr>
              <a:t>Inquadramento geografico</a:t>
            </a:r>
            <a:endParaRPr lang="it-IT" sz="3600" dirty="0">
              <a:solidFill>
                <a:srgbClr val="FFFF00"/>
              </a:solidFill>
            </a:endParaRPr>
          </a:p>
        </p:txBody>
      </p:sp>
      <p:pic>
        <p:nvPicPr>
          <p:cNvPr id="5" name="Segnaposto contenuto 4"/>
          <p:cNvPicPr>
            <a:picLocks noGrp="1" noChangeAspect="1"/>
          </p:cNvPicPr>
          <p:nvPr>
            <p:ph sz="half" idx="1"/>
          </p:nvPr>
        </p:nvPicPr>
        <p:blipFill rotWithShape="1">
          <a:blip r:embed="rId2"/>
          <a:srcRect l="7148" t="8574" r="10478" b="6590"/>
          <a:stretch/>
        </p:blipFill>
        <p:spPr>
          <a:xfrm>
            <a:off x="845585" y="1268760"/>
            <a:ext cx="7452829" cy="533465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274638"/>
            <a:ext cx="9144000" cy="1143000"/>
          </a:xfrm>
        </p:spPr>
        <p:txBody>
          <a:bodyPr>
            <a:noAutofit/>
          </a:bodyPr>
          <a:lstStyle/>
          <a:p>
            <a:r>
              <a:rPr lang="it-IT" sz="4000" dirty="0" smtClean="0">
                <a:solidFill>
                  <a:srgbClr val="FFFF00"/>
                </a:solidFill>
              </a:rPr>
              <a:t>Vantaggi della rete </a:t>
            </a:r>
            <a:r>
              <a:rPr lang="it-IT" sz="4000" dirty="0" err="1" smtClean="0">
                <a:solidFill>
                  <a:srgbClr val="FFFF00"/>
                </a:solidFill>
              </a:rPr>
              <a:t>eterotachica</a:t>
            </a:r>
            <a:endParaRPr lang="it-IT" sz="4000" dirty="0">
              <a:solidFill>
                <a:srgbClr val="FFFF00"/>
              </a:solidFill>
            </a:endParaRPr>
          </a:p>
        </p:txBody>
      </p:sp>
      <p:sp>
        <p:nvSpPr>
          <p:cNvPr id="5" name="Segnaposto contenuto 4"/>
          <p:cNvSpPr>
            <a:spLocks noGrp="1"/>
          </p:cNvSpPr>
          <p:nvPr>
            <p:ph idx="1"/>
          </p:nvPr>
        </p:nvSpPr>
        <p:spPr/>
        <p:txBody>
          <a:bodyPr/>
          <a:lstStyle/>
          <a:p>
            <a:pPr algn="just"/>
            <a:r>
              <a:rPr lang="it-IT" dirty="0" smtClean="0"/>
              <a:t>Recupero di molti viaggiatori non abituali, specie sui percorsi più lunghi.</a:t>
            </a:r>
          </a:p>
          <a:p>
            <a:pPr algn="just"/>
            <a:r>
              <a:rPr lang="it-IT" dirty="0" smtClean="0"/>
              <a:t>Soddisfazione delle più diverse esigenze di trasporto, mettendo a disposizione la categoria di treno più adatta per quel particolare tipo di spostamento; i viaggiatori eviteranno così l’uso improprio di treni veloci per percorsi brevi e non saranno costretti a servirsi di treni lenti per qualsiasi percorso.</a:t>
            </a:r>
          </a:p>
          <a:p>
            <a:pPr algn="just"/>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274638"/>
            <a:ext cx="9144000" cy="1143000"/>
          </a:xfrm>
        </p:spPr>
        <p:txBody>
          <a:bodyPr>
            <a:noAutofit/>
          </a:bodyPr>
          <a:lstStyle/>
          <a:p>
            <a:r>
              <a:rPr lang="it-IT" sz="4000" dirty="0" smtClean="0">
                <a:solidFill>
                  <a:srgbClr val="FFFF00"/>
                </a:solidFill>
              </a:rPr>
              <a:t>Vantaggi della rete </a:t>
            </a:r>
            <a:r>
              <a:rPr lang="it-IT" sz="4000" dirty="0" err="1" smtClean="0">
                <a:solidFill>
                  <a:srgbClr val="FFFF00"/>
                </a:solidFill>
              </a:rPr>
              <a:t>eterotachica</a:t>
            </a:r>
            <a:endParaRPr lang="it-IT" sz="4000" dirty="0">
              <a:solidFill>
                <a:srgbClr val="FFFF00"/>
              </a:solidFill>
            </a:endParaRPr>
          </a:p>
        </p:txBody>
      </p:sp>
      <p:sp>
        <p:nvSpPr>
          <p:cNvPr id="5" name="Segnaposto contenuto 4"/>
          <p:cNvSpPr>
            <a:spLocks noGrp="1"/>
          </p:cNvSpPr>
          <p:nvPr>
            <p:ph idx="1"/>
          </p:nvPr>
        </p:nvSpPr>
        <p:spPr/>
        <p:txBody>
          <a:bodyPr/>
          <a:lstStyle/>
          <a:p>
            <a:pPr algn="just"/>
            <a:r>
              <a:rPr lang="it-IT" dirty="0" smtClean="0"/>
              <a:t>Valorizzazione degli itinerari trasversali e diagonali, che potrebbero tornare utili anche nel caso di interruzioni programmate o derivanti da cause di forza maggiore sulle vie abituali.</a:t>
            </a:r>
          </a:p>
          <a:p>
            <a:pPr algn="just"/>
            <a:r>
              <a:rPr lang="it-IT" dirty="0" smtClean="0"/>
              <a:t>Migliore compensazione dei bilanci fra servizi attivi e servizi in perdita.</a:t>
            </a:r>
          </a:p>
          <a:p>
            <a:pPr algn="just"/>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solidFill>
                  <a:srgbClr val="FFFF00"/>
                </a:solidFill>
              </a:rPr>
              <a:t>I percorsi alternativi</a:t>
            </a:r>
            <a:endParaRPr lang="it-IT" sz="4000" dirty="0">
              <a:solidFill>
                <a:srgbClr val="FFFF00"/>
              </a:solidFill>
            </a:endParaRPr>
          </a:p>
        </p:txBody>
      </p:sp>
      <p:sp>
        <p:nvSpPr>
          <p:cNvPr id="3" name="Segnaposto contenuto 2"/>
          <p:cNvSpPr>
            <a:spLocks noGrp="1"/>
          </p:cNvSpPr>
          <p:nvPr>
            <p:ph idx="1"/>
          </p:nvPr>
        </p:nvSpPr>
        <p:spPr/>
        <p:txBody>
          <a:bodyPr>
            <a:normAutofit lnSpcReduction="10000"/>
          </a:bodyPr>
          <a:lstStyle/>
          <a:p>
            <a:pPr algn="just"/>
            <a:r>
              <a:rPr lang="it-IT" dirty="0" smtClean="0"/>
              <a:t>Tra due grossi nodi, sovente, esistono più percorsi, alcuni dei quali effettuabili su linee complementari, senza altri grossi nodi intermedi.</a:t>
            </a:r>
          </a:p>
          <a:p>
            <a:pPr algn="just"/>
            <a:r>
              <a:rPr lang="it-IT" dirty="0" smtClean="0"/>
              <a:t>Tra due punti qualsiasi della rete, un itinerario diretto, su linee complementari, in molti casi, compensa, in termini temporali, la minore velocità della linea e gli inconvenienti derivanti dall’alta densità di traffico nei grossi nodi con il minor percorso, peraltro soggetto a </a:t>
            </a:r>
            <a:r>
              <a:rPr lang="it-IT" smtClean="0"/>
              <a:t>minori </a:t>
            </a:r>
            <a:r>
              <a:rPr lang="it-IT" smtClean="0"/>
              <a:t>perturbazioni.</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Un esempio del passato</a:t>
            </a:r>
            <a:endParaRPr lang="it-IT" dirty="0">
              <a:solidFill>
                <a:srgbClr val="FFFF00"/>
              </a:solidFill>
            </a:endParaRPr>
          </a:p>
        </p:txBody>
      </p:sp>
      <p:sp>
        <p:nvSpPr>
          <p:cNvPr id="3" name="Segnaposto contenuto 2"/>
          <p:cNvSpPr>
            <a:spLocks noGrp="1"/>
          </p:cNvSpPr>
          <p:nvPr>
            <p:ph idx="1"/>
          </p:nvPr>
        </p:nvSpPr>
        <p:spPr/>
        <p:txBody>
          <a:bodyPr>
            <a:normAutofit fontScale="85000" lnSpcReduction="20000"/>
          </a:bodyPr>
          <a:lstStyle/>
          <a:p>
            <a:pPr algn="ctr">
              <a:buNone/>
            </a:pPr>
            <a:r>
              <a:rPr lang="it-IT" sz="3300" b="1" dirty="0" smtClean="0"/>
              <a:t>CUNEO –  MILANO Porta Genova</a:t>
            </a:r>
          </a:p>
          <a:p>
            <a:pPr algn="ctr">
              <a:buNone/>
            </a:pPr>
            <a:endParaRPr lang="it-IT" b="1" dirty="0" smtClean="0"/>
          </a:p>
          <a:p>
            <a:pPr marL="0" indent="411480" algn="just">
              <a:lnSpc>
                <a:spcPct val="120000"/>
              </a:lnSpc>
              <a:spcBef>
                <a:spcPts val="0"/>
              </a:spcBef>
              <a:buNone/>
            </a:pPr>
            <a:r>
              <a:rPr lang="it-IT" sz="3000" dirty="0" smtClean="0"/>
              <a:t>Esisteva una coppia di treni Diretti, che collegavano le due città in un tempo di 4h:27’ nel 1972, passando per Fossano, Savigliano, Cavallermaggiore, Bra, Castagnole Lanze, Asti, Casale Monferrato e Mortara. Se l’utilità era scarsa fra i due capilinea, era di grande importanza per la mobilità fra le stazioni intermedie, oltre che fra queste ed un capolinea. Riproponibile oggi, attestandolo a Limone nei periodi di maggiore frequentazione turistica (estate e stagione sciistica).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210146"/>
          </a:xfrm>
        </p:spPr>
        <p:txBody>
          <a:bodyPr>
            <a:normAutofit/>
          </a:bodyPr>
          <a:lstStyle/>
          <a:p>
            <a:r>
              <a:rPr lang="it-IT" sz="4000" dirty="0" smtClean="0">
                <a:solidFill>
                  <a:srgbClr val="FFFF00"/>
                </a:solidFill>
              </a:rPr>
              <a:t>Alcune proposte per oggi</a:t>
            </a:r>
            <a:br>
              <a:rPr lang="it-IT" sz="4000" dirty="0" smtClean="0">
                <a:solidFill>
                  <a:srgbClr val="FFFF00"/>
                </a:solidFill>
              </a:rPr>
            </a:br>
            <a:r>
              <a:rPr lang="it-IT" sz="2400" dirty="0" smtClean="0">
                <a:solidFill>
                  <a:srgbClr val="FFFF00"/>
                </a:solidFill>
              </a:rPr>
              <a:t>(a rete integra ed eventualmente ampliata)</a:t>
            </a:r>
            <a:endParaRPr lang="it-IT" sz="2400" dirty="0">
              <a:solidFill>
                <a:srgbClr val="FFFF00"/>
              </a:solidFill>
            </a:endParaRPr>
          </a:p>
        </p:txBody>
      </p:sp>
      <p:sp>
        <p:nvSpPr>
          <p:cNvPr id="3" name="Segnaposto contenuto 2"/>
          <p:cNvSpPr>
            <a:spLocks noGrp="1"/>
          </p:cNvSpPr>
          <p:nvPr>
            <p:ph idx="1"/>
          </p:nvPr>
        </p:nvSpPr>
        <p:spPr>
          <a:xfrm>
            <a:off x="457200" y="1772816"/>
            <a:ext cx="8229600" cy="4896544"/>
          </a:xfrm>
        </p:spPr>
        <p:txBody>
          <a:bodyPr>
            <a:normAutofit fontScale="92500" lnSpcReduction="10000"/>
          </a:bodyPr>
          <a:lstStyle/>
          <a:p>
            <a:pPr algn="ctr">
              <a:buNone/>
            </a:pPr>
            <a:r>
              <a:rPr lang="it-IT" sz="3500" b="1" dirty="0" smtClean="0"/>
              <a:t>ORMEA – CEVA – CUNEO / TORINO</a:t>
            </a:r>
          </a:p>
          <a:p>
            <a:pPr algn="ctr">
              <a:buNone/>
            </a:pPr>
            <a:endParaRPr lang="it-IT" sz="3500" b="1" dirty="0" smtClean="0"/>
          </a:p>
          <a:p>
            <a:pPr marL="0" indent="411480" algn="just">
              <a:spcBef>
                <a:spcPts val="0"/>
              </a:spcBef>
              <a:buNone/>
            </a:pPr>
            <a:r>
              <a:rPr lang="it-IT" sz="3000" dirty="0" smtClean="0"/>
              <a:t>Alcune coppie per Cuneo con le sole fermate di Garessio, Ceva e Mondovì assicurerebbero il necessario collegamento veloce fra l’alta Valle Tanaro ed il suo capoluogo di Provincia, mentre per Torino, capoluogo di Regione, si potrebbe valutare la fermata in tutte le stazioni fino a Ceva e, oltre, solo in poche e sceltissime località.</a:t>
            </a:r>
          </a:p>
          <a:p>
            <a:pPr marL="0" indent="411480" algn="just">
              <a:spcBef>
                <a:spcPts val="0"/>
              </a:spcBef>
              <a:buNone/>
            </a:pPr>
            <a:r>
              <a:rPr lang="it-IT" dirty="0" smtClean="0"/>
              <a:t/>
            </a:r>
            <a:br>
              <a:rPr lang="it-IT" dirty="0" smtClean="0"/>
            </a:br>
            <a:endParaRPr lang="it-IT"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210146"/>
          </a:xfrm>
        </p:spPr>
        <p:txBody>
          <a:bodyPr>
            <a:normAutofit/>
          </a:bodyPr>
          <a:lstStyle/>
          <a:p>
            <a:r>
              <a:rPr lang="it-IT" sz="4000" dirty="0" smtClean="0">
                <a:solidFill>
                  <a:srgbClr val="FFFF00"/>
                </a:solidFill>
              </a:rPr>
              <a:t>Alcune proposte per oggi</a:t>
            </a:r>
            <a:br>
              <a:rPr lang="it-IT" sz="4000" dirty="0" smtClean="0">
                <a:solidFill>
                  <a:srgbClr val="FFFF00"/>
                </a:solidFill>
              </a:rPr>
            </a:br>
            <a:r>
              <a:rPr lang="it-IT" sz="2400" dirty="0" smtClean="0">
                <a:solidFill>
                  <a:srgbClr val="FFFF00"/>
                </a:solidFill>
              </a:rPr>
              <a:t>(a rete integra ed eventualmente ampliata)</a:t>
            </a:r>
            <a:endParaRPr lang="it-IT" sz="2400" dirty="0">
              <a:solidFill>
                <a:srgbClr val="FFFF00"/>
              </a:solidFill>
            </a:endParaRPr>
          </a:p>
        </p:txBody>
      </p:sp>
      <p:sp>
        <p:nvSpPr>
          <p:cNvPr id="3" name="Segnaposto contenuto 2"/>
          <p:cNvSpPr>
            <a:spLocks noGrp="1"/>
          </p:cNvSpPr>
          <p:nvPr>
            <p:ph idx="1"/>
          </p:nvPr>
        </p:nvSpPr>
        <p:spPr>
          <a:xfrm>
            <a:off x="457200" y="1772816"/>
            <a:ext cx="8229600" cy="4608512"/>
          </a:xfrm>
        </p:spPr>
        <p:txBody>
          <a:bodyPr>
            <a:normAutofit/>
          </a:bodyPr>
          <a:lstStyle/>
          <a:p>
            <a:pPr algn="ctr">
              <a:buNone/>
            </a:pPr>
            <a:r>
              <a:rPr lang="it-IT" sz="3200" b="1" dirty="0"/>
              <a:t>ORMEA – </a:t>
            </a:r>
            <a:r>
              <a:rPr lang="it-IT" sz="3200" b="1" dirty="0" smtClean="0"/>
              <a:t>ALESSANDRIA</a:t>
            </a:r>
          </a:p>
          <a:p>
            <a:pPr algn="ctr">
              <a:buNone/>
            </a:pPr>
            <a:endParaRPr lang="it-IT" sz="3600" dirty="0"/>
          </a:p>
          <a:p>
            <a:pPr marL="0" indent="411480" algn="just">
              <a:spcBef>
                <a:spcPts val="0"/>
              </a:spcBef>
              <a:buNone/>
            </a:pPr>
            <a:r>
              <a:rPr lang="it-IT" dirty="0" smtClean="0"/>
              <a:t>La Freccia del Tanaro: un viaggio lungo il fiume per frequentatori abituali o turisti sul percorso Ormea – Garessio – Ceva – Bastia Mondovì – Bra – Alba – Castagnole Lanze – Asti – Alessandria. </a:t>
            </a:r>
          </a:p>
          <a:p>
            <a:pPr marL="0" indent="411480" algn="just">
              <a:spcBef>
                <a:spcPts val="0"/>
              </a:spcBef>
              <a:buNone/>
            </a:pPr>
            <a:r>
              <a:rPr lang="it-IT" dirty="0" smtClean="0"/>
              <a:t/>
            </a:r>
            <a:br>
              <a:rPr lang="it-IT" dirty="0" smtClean="0"/>
            </a:br>
            <a:endParaRPr lang="it-IT" dirty="0" smtClean="0"/>
          </a:p>
        </p:txBody>
      </p:sp>
    </p:spTree>
    <p:extLst>
      <p:ext uri="{BB962C8B-B14F-4D97-AF65-F5344CB8AC3E}">
        <p14:creationId xmlns:p14="http://schemas.microsoft.com/office/powerpoint/2010/main" val="1555943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210146"/>
          </a:xfrm>
        </p:spPr>
        <p:txBody>
          <a:bodyPr>
            <a:normAutofit/>
          </a:bodyPr>
          <a:lstStyle/>
          <a:p>
            <a:r>
              <a:rPr lang="it-IT" sz="4000" dirty="0" smtClean="0">
                <a:solidFill>
                  <a:srgbClr val="FFFF00"/>
                </a:solidFill>
              </a:rPr>
              <a:t>Alcune proposte per oggi</a:t>
            </a:r>
            <a:br>
              <a:rPr lang="it-IT" sz="4000" dirty="0" smtClean="0">
                <a:solidFill>
                  <a:srgbClr val="FFFF00"/>
                </a:solidFill>
              </a:rPr>
            </a:br>
            <a:r>
              <a:rPr lang="it-IT" sz="2400" dirty="0" smtClean="0">
                <a:solidFill>
                  <a:srgbClr val="FFFF00"/>
                </a:solidFill>
              </a:rPr>
              <a:t>(a rete integra ed eventualmente ampliata)</a:t>
            </a:r>
            <a:endParaRPr lang="it-IT" sz="2400" dirty="0">
              <a:solidFill>
                <a:srgbClr val="FFFF00"/>
              </a:solidFill>
            </a:endParaRPr>
          </a:p>
        </p:txBody>
      </p:sp>
      <p:sp>
        <p:nvSpPr>
          <p:cNvPr id="3" name="Segnaposto contenuto 2"/>
          <p:cNvSpPr>
            <a:spLocks noGrp="1"/>
          </p:cNvSpPr>
          <p:nvPr>
            <p:ph idx="1"/>
          </p:nvPr>
        </p:nvSpPr>
        <p:spPr>
          <a:xfrm>
            <a:off x="251520" y="1772816"/>
            <a:ext cx="8712968" cy="4608512"/>
          </a:xfrm>
        </p:spPr>
        <p:txBody>
          <a:bodyPr>
            <a:normAutofit lnSpcReduction="10000"/>
          </a:bodyPr>
          <a:lstStyle/>
          <a:p>
            <a:pPr algn="ctr">
              <a:buNone/>
            </a:pPr>
            <a:r>
              <a:rPr lang="it-IT" sz="3200" b="1" dirty="0" smtClean="0"/>
              <a:t>MORETTA </a:t>
            </a:r>
            <a:r>
              <a:rPr lang="it-IT" sz="3200" b="1" dirty="0"/>
              <a:t>– </a:t>
            </a:r>
            <a:r>
              <a:rPr lang="it-IT" sz="3200" b="1" dirty="0" smtClean="0"/>
              <a:t>MONSELICE</a:t>
            </a:r>
          </a:p>
          <a:p>
            <a:pPr algn="ctr">
              <a:buNone/>
            </a:pPr>
            <a:endParaRPr lang="it-IT" sz="3600" dirty="0"/>
          </a:p>
          <a:p>
            <a:pPr marL="0" indent="411480" algn="just">
              <a:spcBef>
                <a:spcPts val="0"/>
              </a:spcBef>
              <a:buNone/>
            </a:pPr>
            <a:r>
              <a:rPr lang="it-IT" dirty="0" smtClean="0"/>
              <a:t>Un Rapido dedicato a Giovanni Giolitti, lungo il corridoio Padano medio, sul percorso Moretta – Cavallermaggiore – Bra – Alba – Santo Stefano Belbo – Nizza Monferrato – Alessandria – Valenza – Torre Beretti – Pavia – Codogno – Cremona – Piadena – Mantova – Monselice, nel cuore dell’Italia agricola. </a:t>
            </a:r>
          </a:p>
          <a:p>
            <a:pPr marL="0" indent="411480" algn="just">
              <a:spcBef>
                <a:spcPts val="0"/>
              </a:spcBef>
              <a:buNone/>
            </a:pPr>
            <a:r>
              <a:rPr lang="it-IT" dirty="0" smtClean="0"/>
              <a:t/>
            </a:r>
            <a:br>
              <a:rPr lang="it-IT" dirty="0" smtClean="0"/>
            </a:br>
            <a:endParaRPr lang="it-IT" dirty="0" smtClean="0"/>
          </a:p>
        </p:txBody>
      </p:sp>
    </p:spTree>
    <p:extLst>
      <p:ext uri="{BB962C8B-B14F-4D97-AF65-F5344CB8AC3E}">
        <p14:creationId xmlns:p14="http://schemas.microsoft.com/office/powerpoint/2010/main" val="1432383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Ripristinare e migliorare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RIPARARE I DANNI CAUSATI IN OLTRE 20 ANNI</a:t>
            </a:r>
          </a:p>
          <a:p>
            <a:pPr algn="ctr">
              <a:buNone/>
            </a:pPr>
            <a:endParaRPr lang="it-IT" b="1" dirty="0" smtClean="0"/>
          </a:p>
          <a:p>
            <a:pPr algn="just"/>
            <a:r>
              <a:rPr lang="it-IT" dirty="0" smtClean="0"/>
              <a:t>Ripristinare i binari inopinatamente eliminati negli scali, specie in quelli di testa, al termine delle linee di fondo valle.</a:t>
            </a:r>
          </a:p>
          <a:p>
            <a:pPr algn="just"/>
            <a:r>
              <a:rPr lang="it-IT" dirty="0" smtClean="0"/>
              <a:t>Ripristinare con le dovute migliorie le linee chiuse, come la Bra – </a:t>
            </a:r>
            <a:r>
              <a:rPr lang="it-IT" dirty="0" err="1" smtClean="0"/>
              <a:t>Ceva</a:t>
            </a:r>
            <a:r>
              <a:rPr lang="it-IT" dirty="0" smtClean="0"/>
              <a:t> o la </a:t>
            </a:r>
            <a:r>
              <a:rPr lang="it-IT" dirty="0" err="1" smtClean="0"/>
              <a:t>Airasca</a:t>
            </a:r>
            <a:r>
              <a:rPr lang="it-IT" dirty="0" smtClean="0"/>
              <a:t> – Saluzzo: per la prima furono stanziati fondi post alluvione, mentre, sul percorso della seconda, si medita di costruire addirittura un’autostrada!</a:t>
            </a:r>
          </a:p>
          <a:p>
            <a:endParaRPr lang="it-IT" dirty="0" smtClean="0"/>
          </a:p>
          <a:p>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Ripristinare e migliorare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MIGLIORARE L’ESISTENTE</a:t>
            </a:r>
          </a:p>
          <a:p>
            <a:pPr algn="ctr">
              <a:buNone/>
            </a:pPr>
            <a:endParaRPr lang="it-IT" b="1" dirty="0" smtClean="0"/>
          </a:p>
          <a:p>
            <a:pPr algn="just"/>
            <a:r>
              <a:rPr lang="it-IT" dirty="0"/>
              <a:t>Adeguare le linee complementari alle prestazioni offerte dalla tecnica moderna, come già ampiamente fatto sulla viabilità stradale.</a:t>
            </a:r>
          </a:p>
          <a:p>
            <a:pPr algn="just"/>
            <a:r>
              <a:rPr lang="it-IT" dirty="0"/>
              <a:t>Eliminare ogni autoservizio parallelo alla ferrovia, salvo i raccoglitori e distributori fra le stazioni.</a:t>
            </a:r>
          </a:p>
          <a:p>
            <a:endParaRPr lang="it-IT"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1330841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Ripristinare e migliorare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COSTRUIRE IL FUTURO E PER IL FUTURO</a:t>
            </a:r>
          </a:p>
          <a:p>
            <a:pPr algn="ctr">
              <a:buNone/>
            </a:pPr>
            <a:endParaRPr lang="it-IT" b="1" dirty="0" smtClean="0"/>
          </a:p>
          <a:p>
            <a:pPr algn="just"/>
            <a:r>
              <a:rPr lang="it-IT" dirty="0" smtClean="0"/>
              <a:t>Portare il treno dove non è mai arrivato, realizzando le naturali chiusure delle maglie della rete, anche attraverso linee di valico o prolungando in maniera adeguata quelle di fondo valle.</a:t>
            </a:r>
            <a:endParaRPr lang="it-IT" dirty="0"/>
          </a:p>
          <a:p>
            <a:pPr algn="just"/>
            <a:r>
              <a:rPr lang="it-IT" dirty="0" smtClean="0"/>
              <a:t>Implementare al massimo le modalità ecologiche per l’accesso al treno, come i percorsi pedonali protetti ed i sistemi ettometrici.</a:t>
            </a:r>
            <a:endParaRPr lang="it-IT" dirty="0"/>
          </a:p>
          <a:p>
            <a:endParaRPr lang="it-IT"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4242020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3600" dirty="0" smtClean="0">
                <a:solidFill>
                  <a:srgbClr val="FFFF00"/>
                </a:solidFill>
              </a:rPr>
              <a:t>La Provincia </a:t>
            </a:r>
            <a:r>
              <a:rPr lang="it-IT" sz="3600" dirty="0" err="1" smtClean="0">
                <a:solidFill>
                  <a:srgbClr val="FFFF00"/>
                </a:solidFill>
              </a:rPr>
              <a:t>granda</a:t>
            </a:r>
            <a:endParaRPr lang="it-IT" sz="3600" dirty="0">
              <a:solidFill>
                <a:srgbClr val="FFFF00"/>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628799"/>
            <a:ext cx="3141506" cy="4315256"/>
          </a:xfrm>
          <a:prstGeom prst="rect">
            <a:avLst/>
          </a:prstGeom>
        </p:spPr>
      </p:pic>
      <p:pic>
        <p:nvPicPr>
          <p:cNvPr id="7" name="Immagine 6"/>
          <p:cNvPicPr>
            <a:picLocks noChangeAspect="1"/>
          </p:cNvPicPr>
          <p:nvPr/>
        </p:nvPicPr>
        <p:blipFill>
          <a:blip r:embed="rId3"/>
          <a:stretch>
            <a:fillRect/>
          </a:stretch>
        </p:blipFill>
        <p:spPr>
          <a:xfrm>
            <a:off x="207837" y="1628799"/>
            <a:ext cx="5483971" cy="4315256"/>
          </a:xfrm>
          <a:prstGeom prst="rect">
            <a:avLst/>
          </a:prstGeom>
        </p:spPr>
      </p:pic>
    </p:spTree>
    <p:extLst>
      <p:ext uri="{BB962C8B-B14F-4D97-AF65-F5344CB8AC3E}">
        <p14:creationId xmlns:p14="http://schemas.microsoft.com/office/powerpoint/2010/main" val="2108436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Il treno fa bene anche alla salute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UN MEZZO POCO ENERGIVORO</a:t>
            </a:r>
          </a:p>
          <a:p>
            <a:pPr algn="ctr">
              <a:buNone/>
            </a:pPr>
            <a:endParaRPr lang="it-IT" b="1" dirty="0" smtClean="0"/>
          </a:p>
          <a:p>
            <a:pPr algn="just"/>
            <a:r>
              <a:rPr lang="it-IT" dirty="0" smtClean="0"/>
              <a:t>Basse potenze installate per ogni viaggiatore.</a:t>
            </a:r>
            <a:endParaRPr lang="it-IT" dirty="0"/>
          </a:p>
          <a:p>
            <a:pPr algn="just"/>
            <a:r>
              <a:rPr lang="it-IT" dirty="0" smtClean="0"/>
              <a:t>Basse energie per ogni viaggiatore trasportato lungo un kilometro.</a:t>
            </a:r>
          </a:p>
          <a:p>
            <a:pPr algn="just"/>
            <a:r>
              <a:rPr lang="it-IT" dirty="0" smtClean="0"/>
              <a:t>In caso di trazione elettrica, possibilità di recupero dell’energia occorrente per la frenatura e migliore controllo delle emissioni all’eventuale fonte termica. </a:t>
            </a:r>
            <a:endParaRPr lang="it-IT" dirty="0"/>
          </a:p>
          <a:p>
            <a:endParaRPr lang="it-IT"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3868806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Il treno fa bene anche alla salute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UN MEZZO SU CUI VIAGGIARE IN SICUREZZA</a:t>
            </a:r>
          </a:p>
          <a:p>
            <a:pPr algn="ctr">
              <a:buNone/>
            </a:pPr>
            <a:endParaRPr lang="it-IT" b="1" dirty="0" smtClean="0"/>
          </a:p>
          <a:p>
            <a:pPr marL="137160" indent="0">
              <a:buNone/>
            </a:pPr>
            <a:endParaRPr lang="it-IT" dirty="0" smtClean="0"/>
          </a:p>
          <a:p>
            <a:endParaRPr lang="it-IT" dirty="0" smtClean="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61484103"/>
              </p:ext>
            </p:extLst>
          </p:nvPr>
        </p:nvGraphicFramePr>
        <p:xfrm>
          <a:off x="104768" y="2445702"/>
          <a:ext cx="8931730" cy="2842859"/>
        </p:xfrm>
        <a:graphic>
          <a:graphicData uri="http://schemas.openxmlformats.org/drawingml/2006/table">
            <a:tbl>
              <a:tblPr firstRow="1" firstCol="1" bandRow="1">
                <a:tableStyleId>{5C22544A-7EE6-4342-B048-85BDC9FD1C3A}</a:tableStyleId>
              </a:tblPr>
              <a:tblGrid>
                <a:gridCol w="1309987">
                  <a:extLst>
                    <a:ext uri="{9D8B030D-6E8A-4147-A177-3AD203B41FA5}">
                      <a16:colId xmlns:a16="http://schemas.microsoft.com/office/drawing/2014/main" val="3061184812"/>
                    </a:ext>
                  </a:extLst>
                </a:gridCol>
                <a:gridCol w="1086330">
                  <a:extLst>
                    <a:ext uri="{9D8B030D-6E8A-4147-A177-3AD203B41FA5}">
                      <a16:colId xmlns:a16="http://schemas.microsoft.com/office/drawing/2014/main" val="3676887632"/>
                    </a:ext>
                  </a:extLst>
                </a:gridCol>
                <a:gridCol w="726157">
                  <a:extLst>
                    <a:ext uri="{9D8B030D-6E8A-4147-A177-3AD203B41FA5}">
                      <a16:colId xmlns:a16="http://schemas.microsoft.com/office/drawing/2014/main" val="3586049618"/>
                    </a:ext>
                  </a:extLst>
                </a:gridCol>
                <a:gridCol w="726157">
                  <a:extLst>
                    <a:ext uri="{9D8B030D-6E8A-4147-A177-3AD203B41FA5}">
                      <a16:colId xmlns:a16="http://schemas.microsoft.com/office/drawing/2014/main" val="1952184684"/>
                    </a:ext>
                  </a:extLst>
                </a:gridCol>
                <a:gridCol w="726157">
                  <a:extLst>
                    <a:ext uri="{9D8B030D-6E8A-4147-A177-3AD203B41FA5}">
                      <a16:colId xmlns:a16="http://schemas.microsoft.com/office/drawing/2014/main" val="3741594433"/>
                    </a:ext>
                  </a:extLst>
                </a:gridCol>
                <a:gridCol w="726157">
                  <a:extLst>
                    <a:ext uri="{9D8B030D-6E8A-4147-A177-3AD203B41FA5}">
                      <a16:colId xmlns:a16="http://schemas.microsoft.com/office/drawing/2014/main" val="1492792987"/>
                    </a:ext>
                  </a:extLst>
                </a:gridCol>
                <a:gridCol w="726157">
                  <a:extLst>
                    <a:ext uri="{9D8B030D-6E8A-4147-A177-3AD203B41FA5}">
                      <a16:colId xmlns:a16="http://schemas.microsoft.com/office/drawing/2014/main" val="2659322895"/>
                    </a:ext>
                  </a:extLst>
                </a:gridCol>
                <a:gridCol w="726157">
                  <a:extLst>
                    <a:ext uri="{9D8B030D-6E8A-4147-A177-3AD203B41FA5}">
                      <a16:colId xmlns:a16="http://schemas.microsoft.com/office/drawing/2014/main" val="1086793602"/>
                    </a:ext>
                  </a:extLst>
                </a:gridCol>
                <a:gridCol w="726157">
                  <a:extLst>
                    <a:ext uri="{9D8B030D-6E8A-4147-A177-3AD203B41FA5}">
                      <a16:colId xmlns:a16="http://schemas.microsoft.com/office/drawing/2014/main" val="3224863162"/>
                    </a:ext>
                  </a:extLst>
                </a:gridCol>
                <a:gridCol w="726157">
                  <a:extLst>
                    <a:ext uri="{9D8B030D-6E8A-4147-A177-3AD203B41FA5}">
                      <a16:colId xmlns:a16="http://schemas.microsoft.com/office/drawing/2014/main" val="2763281206"/>
                    </a:ext>
                  </a:extLst>
                </a:gridCol>
                <a:gridCol w="726157">
                  <a:extLst>
                    <a:ext uri="{9D8B030D-6E8A-4147-A177-3AD203B41FA5}">
                      <a16:colId xmlns:a16="http://schemas.microsoft.com/office/drawing/2014/main" val="3894550896"/>
                    </a:ext>
                  </a:extLst>
                </a:gridCol>
              </a:tblGrid>
              <a:tr h="466859">
                <a:tc gridSpan="2">
                  <a:txBody>
                    <a:bodyPr/>
                    <a:lstStyle/>
                    <a:p>
                      <a:pPr indent="0" algn="ctr">
                        <a:spcAft>
                          <a:spcPts val="0"/>
                        </a:spcAft>
                      </a:pPr>
                      <a:r>
                        <a:rPr lang="it-IT" sz="1600" b="1" dirty="0">
                          <a:effectLst/>
                        </a:rPr>
                        <a:t>ANNI</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a:txBody>
                    <a:bodyPr/>
                    <a:lstStyle/>
                    <a:p>
                      <a:pPr indent="0" algn="ctr">
                        <a:spcAft>
                          <a:spcPts val="0"/>
                        </a:spcAft>
                      </a:pPr>
                      <a:r>
                        <a:rPr lang="en-US" sz="1600" b="1" dirty="0">
                          <a:effectLst/>
                        </a:rPr>
                        <a:t>2004</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en-US" sz="1600" b="1" dirty="0">
                          <a:effectLst/>
                        </a:rPr>
                        <a:t>2005</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en-US" sz="1600" b="1" dirty="0">
                          <a:effectLst/>
                        </a:rPr>
                        <a:t>2006</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en-US" sz="1600" b="1" dirty="0">
                          <a:effectLst/>
                        </a:rPr>
                        <a:t>2007</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en-US" sz="1600" b="1" dirty="0">
                          <a:effectLst/>
                        </a:rPr>
                        <a:t>2008</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en-US" sz="1600" b="1" dirty="0">
                          <a:effectLst/>
                        </a:rPr>
                        <a:t>2009</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en-US" sz="1600" b="1" dirty="0">
                          <a:effectLst/>
                        </a:rPr>
                        <a:t>2010</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en-US" sz="1600" b="1" dirty="0">
                          <a:effectLst/>
                        </a:rPr>
                        <a:t>2011</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en-US" sz="1600" b="1" dirty="0">
                          <a:effectLst/>
                        </a:rPr>
                        <a:t>2012</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50764"/>
                  </a:ext>
                </a:extLst>
              </a:tr>
              <a:tr h="396000">
                <a:tc rowSpan="2">
                  <a:txBody>
                    <a:bodyPr/>
                    <a:lstStyle/>
                    <a:p>
                      <a:pPr indent="0" algn="ctr">
                        <a:spcAft>
                          <a:spcPts val="0"/>
                        </a:spcAft>
                      </a:pPr>
                      <a:r>
                        <a:rPr lang="it-IT" sz="1600" dirty="0">
                          <a:effectLst/>
                        </a:rPr>
                        <a:t>INCIDENTI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it-IT" sz="1400" dirty="0" smtClean="0">
                          <a:effectLst/>
                        </a:rPr>
                        <a:t>STRADA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243490</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240011</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238124</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a:solidFill>
                            <a:schemeClr val="bg1"/>
                          </a:solidFill>
                          <a:effectLst/>
                        </a:rPr>
                        <a:t>230871</a:t>
                      </a:r>
                      <a:endParaRPr lang="it-IT"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218963</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215405</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212997</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205638</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188228</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4361747"/>
                  </a:ext>
                </a:extLst>
              </a:tr>
              <a:tr h="396000">
                <a:tc vMerge="1">
                  <a:txBody>
                    <a:bodyPr/>
                    <a:lstStyle/>
                    <a:p>
                      <a:endParaRPr lang="it-IT"/>
                    </a:p>
                  </a:txBody>
                  <a:tcPr/>
                </a:tc>
                <a:tc>
                  <a:txBody>
                    <a:bodyPr/>
                    <a:lstStyle/>
                    <a:p>
                      <a:pPr indent="0" algn="ctr">
                        <a:spcAft>
                          <a:spcPts val="0"/>
                        </a:spcAft>
                      </a:pPr>
                      <a:r>
                        <a:rPr lang="it-IT" sz="1400" dirty="0" smtClean="0">
                          <a:effectLst/>
                        </a:rPr>
                        <a:t>FERROVIA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144</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154</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166</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133</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120</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121</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126</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122</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123</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7048695"/>
                  </a:ext>
                </a:extLst>
              </a:tr>
              <a:tr h="396000">
                <a:tc rowSpan="2">
                  <a:txBody>
                    <a:bodyPr/>
                    <a:lstStyle/>
                    <a:p>
                      <a:pPr indent="0" algn="ctr">
                        <a:spcAft>
                          <a:spcPts val="0"/>
                        </a:spcAft>
                      </a:pPr>
                      <a:r>
                        <a:rPr lang="it-IT" sz="1600" dirty="0">
                          <a:effectLst/>
                        </a:rPr>
                        <a:t>MORTI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it-IT" sz="1400" dirty="0">
                          <a:effectLst/>
                        </a:rPr>
                        <a:t>STRADA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6122</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5818</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5669</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5131</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4725</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4237</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4114</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3860</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3753</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1189946"/>
                  </a:ext>
                </a:extLst>
              </a:tr>
              <a:tr h="396000">
                <a:tc vMerge="1">
                  <a:txBody>
                    <a:bodyPr/>
                    <a:lstStyle/>
                    <a:p>
                      <a:endParaRPr lang="it-IT"/>
                    </a:p>
                  </a:txBody>
                  <a:tcPr/>
                </a:tc>
                <a:tc>
                  <a:txBody>
                    <a:bodyPr/>
                    <a:lstStyle/>
                    <a:p>
                      <a:pPr indent="0" algn="ctr">
                        <a:spcAft>
                          <a:spcPts val="0"/>
                        </a:spcAft>
                      </a:pPr>
                      <a:r>
                        <a:rPr lang="it-IT" sz="1400" dirty="0">
                          <a:effectLst/>
                        </a:rPr>
                        <a:t>FERROVIA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59</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100</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83</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71</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68</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82</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86</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71</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80</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3359216"/>
                  </a:ext>
                </a:extLst>
              </a:tr>
              <a:tr h="396000">
                <a:tc rowSpan="2">
                  <a:txBody>
                    <a:bodyPr/>
                    <a:lstStyle/>
                    <a:p>
                      <a:pPr indent="0" algn="ctr">
                        <a:spcAft>
                          <a:spcPts val="0"/>
                        </a:spcAft>
                      </a:pPr>
                      <a:r>
                        <a:rPr lang="it-IT" sz="1600" dirty="0">
                          <a:effectLst/>
                        </a:rPr>
                        <a:t>FERITI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spcAft>
                          <a:spcPts val="0"/>
                        </a:spcAft>
                      </a:pPr>
                      <a:r>
                        <a:rPr lang="it-IT" sz="1400" dirty="0">
                          <a:effectLst/>
                        </a:rPr>
                        <a:t>STRADA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343179</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334858</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332955</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325850</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310745</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307258</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304720</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292019</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266864</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9455026"/>
                  </a:ext>
                </a:extLst>
              </a:tr>
              <a:tr h="396000">
                <a:tc vMerge="1">
                  <a:txBody>
                    <a:bodyPr/>
                    <a:lstStyle/>
                    <a:p>
                      <a:endParaRPr lang="it-IT"/>
                    </a:p>
                  </a:txBody>
                  <a:tcPr/>
                </a:tc>
                <a:tc>
                  <a:txBody>
                    <a:bodyPr/>
                    <a:lstStyle/>
                    <a:p>
                      <a:pPr indent="0" algn="ctr">
                        <a:spcAft>
                          <a:spcPts val="0"/>
                        </a:spcAft>
                      </a:pPr>
                      <a:r>
                        <a:rPr lang="it-IT" sz="1400" dirty="0">
                          <a:effectLst/>
                        </a:rPr>
                        <a:t>FERROVIA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87</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131</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85</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49</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39</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71</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64</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36</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a:spcAft>
                          <a:spcPts val="0"/>
                        </a:spcAft>
                      </a:pPr>
                      <a:r>
                        <a:rPr lang="en-US" sz="1200" dirty="0">
                          <a:solidFill>
                            <a:schemeClr val="bg1"/>
                          </a:solidFill>
                          <a:effectLst/>
                        </a:rPr>
                        <a:t>41</a:t>
                      </a: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8460659"/>
                  </a:ext>
                </a:extLst>
              </a:tr>
            </a:tbl>
          </a:graphicData>
        </a:graphic>
      </p:graphicFrame>
    </p:spTree>
    <p:extLst>
      <p:ext uri="{BB962C8B-B14F-4D97-AF65-F5344CB8AC3E}">
        <p14:creationId xmlns:p14="http://schemas.microsoft.com/office/powerpoint/2010/main" val="2020473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Il treno fa bene anche alla salute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UN MEZZO SU CUI VIAGGIARE IN SICUREZZA</a:t>
            </a:r>
          </a:p>
          <a:p>
            <a:pPr algn="ctr">
              <a:buNone/>
            </a:pPr>
            <a:endParaRPr lang="it-IT" b="1" dirty="0" smtClean="0"/>
          </a:p>
          <a:p>
            <a:pPr marL="137160" indent="0" algn="ctr">
              <a:buNone/>
            </a:pPr>
            <a:endParaRPr lang="it-IT" dirty="0" smtClean="0"/>
          </a:p>
          <a:p>
            <a:pPr marL="137160" indent="0" algn="ctr">
              <a:buNone/>
            </a:pPr>
            <a:endParaRPr lang="it-IT" dirty="0" smtClean="0"/>
          </a:p>
          <a:p>
            <a:pPr marL="137160" indent="0">
              <a:buNone/>
            </a:pPr>
            <a:endParaRPr lang="it-IT" dirty="0"/>
          </a:p>
        </p:txBody>
      </p:sp>
      <p:graphicFrame>
        <p:nvGraphicFramePr>
          <p:cNvPr id="16" name="Grafico 15"/>
          <p:cNvGraphicFramePr/>
          <p:nvPr>
            <p:extLst>
              <p:ext uri="{D42A27DB-BD31-4B8C-83A1-F6EECF244321}">
                <p14:modId xmlns:p14="http://schemas.microsoft.com/office/powerpoint/2010/main" val="79870845"/>
              </p:ext>
            </p:extLst>
          </p:nvPr>
        </p:nvGraphicFramePr>
        <p:xfrm>
          <a:off x="1403648" y="227687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7447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Il treno fa bene anche alla salute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UN MEZZO SU CUI VIAGGIARE IN SICUREZZA</a:t>
            </a:r>
          </a:p>
          <a:p>
            <a:pPr algn="ctr">
              <a:buNone/>
            </a:pPr>
            <a:endParaRPr lang="it-IT" b="1" dirty="0" smtClean="0"/>
          </a:p>
          <a:p>
            <a:pPr marL="137160" indent="0" algn="ctr">
              <a:buNone/>
            </a:pPr>
            <a:endParaRPr lang="it-IT" dirty="0" smtClean="0"/>
          </a:p>
          <a:p>
            <a:pPr marL="137160" indent="0" algn="ctr">
              <a:buNone/>
            </a:pPr>
            <a:endParaRPr lang="it-IT" dirty="0" smtClean="0"/>
          </a:p>
          <a:p>
            <a:pPr marL="137160" indent="0">
              <a:buNone/>
            </a:pPr>
            <a:endParaRPr lang="it-IT" dirty="0"/>
          </a:p>
        </p:txBody>
      </p:sp>
      <p:graphicFrame>
        <p:nvGraphicFramePr>
          <p:cNvPr id="16" name="Grafico 15"/>
          <p:cNvGraphicFramePr/>
          <p:nvPr>
            <p:extLst>
              <p:ext uri="{D42A27DB-BD31-4B8C-83A1-F6EECF244321}">
                <p14:modId xmlns:p14="http://schemas.microsoft.com/office/powerpoint/2010/main" val="2965835820"/>
              </p:ext>
            </p:extLst>
          </p:nvPr>
        </p:nvGraphicFramePr>
        <p:xfrm>
          <a:off x="1403648" y="227687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9102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Il treno fa bene anche alla salute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UN MEZZO SU CUI VIAGGIARE IN SICUREZZA</a:t>
            </a:r>
          </a:p>
          <a:p>
            <a:pPr algn="ctr">
              <a:buNone/>
            </a:pPr>
            <a:endParaRPr lang="it-IT" b="1" dirty="0" smtClean="0"/>
          </a:p>
          <a:p>
            <a:pPr marL="137160" indent="0" algn="ctr">
              <a:buNone/>
            </a:pPr>
            <a:endParaRPr lang="it-IT" dirty="0" smtClean="0"/>
          </a:p>
          <a:p>
            <a:pPr marL="137160" indent="0" algn="ctr">
              <a:buNone/>
            </a:pPr>
            <a:endParaRPr lang="it-IT" dirty="0" smtClean="0"/>
          </a:p>
          <a:p>
            <a:pPr marL="137160" indent="0">
              <a:buNone/>
            </a:pPr>
            <a:endParaRPr lang="it-IT" dirty="0"/>
          </a:p>
        </p:txBody>
      </p:sp>
      <p:graphicFrame>
        <p:nvGraphicFramePr>
          <p:cNvPr id="16" name="Grafico 15"/>
          <p:cNvGraphicFramePr/>
          <p:nvPr>
            <p:extLst>
              <p:ext uri="{D42A27DB-BD31-4B8C-83A1-F6EECF244321}">
                <p14:modId xmlns:p14="http://schemas.microsoft.com/office/powerpoint/2010/main" val="562094978"/>
              </p:ext>
            </p:extLst>
          </p:nvPr>
        </p:nvGraphicFramePr>
        <p:xfrm>
          <a:off x="1403648" y="227687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901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Il treno fa bene anche alla salute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UN MEZZO SU CUI VIAGGIARE IN SICUREZZA</a:t>
            </a:r>
          </a:p>
          <a:p>
            <a:pPr algn="ctr">
              <a:buNone/>
            </a:pPr>
            <a:endParaRPr lang="it-IT" b="1" dirty="0" smtClean="0"/>
          </a:p>
          <a:p>
            <a:pPr algn="just"/>
            <a:r>
              <a:rPr lang="it-IT" dirty="0" smtClean="0"/>
              <a:t>Gli incidenti stradali sono circa 2000 (</a:t>
            </a:r>
            <a:r>
              <a:rPr lang="it-IT" i="1" dirty="0" smtClean="0"/>
              <a:t>sic</a:t>
            </a:r>
            <a:r>
              <a:rPr lang="it-IT" dirty="0" smtClean="0"/>
              <a:t>, duemila!) volte più numerosi rispetto a quelli ferroviari.</a:t>
            </a:r>
          </a:p>
          <a:p>
            <a:pPr algn="just"/>
            <a:r>
              <a:rPr lang="it-IT" dirty="0" smtClean="0"/>
              <a:t>I morti per incidente stradale sono circa 60 (</a:t>
            </a:r>
            <a:r>
              <a:rPr lang="it-IT" i="1" dirty="0" smtClean="0"/>
              <a:t>sic</a:t>
            </a:r>
            <a:r>
              <a:rPr lang="it-IT" dirty="0" smtClean="0"/>
              <a:t>, sessanta!) volte più numerosi di quelli per incidente ferroviario</a:t>
            </a:r>
            <a:r>
              <a:rPr lang="it-IT" i="1" dirty="0" smtClean="0"/>
              <a:t>.</a:t>
            </a:r>
          </a:p>
          <a:p>
            <a:pPr algn="just"/>
            <a:r>
              <a:rPr lang="it-IT" dirty="0"/>
              <a:t>I </a:t>
            </a:r>
            <a:r>
              <a:rPr lang="it-IT" dirty="0" smtClean="0"/>
              <a:t>feriti per </a:t>
            </a:r>
            <a:r>
              <a:rPr lang="it-IT" dirty="0"/>
              <a:t>incidente stradale sono circa </a:t>
            </a:r>
            <a:r>
              <a:rPr lang="it-IT" dirty="0" smtClean="0"/>
              <a:t>4700 </a:t>
            </a:r>
            <a:r>
              <a:rPr lang="it-IT" dirty="0"/>
              <a:t>(</a:t>
            </a:r>
            <a:r>
              <a:rPr lang="it-IT" i="1" dirty="0"/>
              <a:t>sic</a:t>
            </a:r>
            <a:r>
              <a:rPr lang="it-IT" dirty="0"/>
              <a:t>, </a:t>
            </a:r>
            <a:r>
              <a:rPr lang="it-IT" dirty="0" err="1" smtClean="0"/>
              <a:t>quattromilasettecento</a:t>
            </a:r>
            <a:r>
              <a:rPr lang="it-IT" dirty="0" smtClean="0"/>
              <a:t>!) </a:t>
            </a:r>
            <a:r>
              <a:rPr lang="it-IT" dirty="0"/>
              <a:t>volte più numerosi di quelli per incidente ferroviario</a:t>
            </a:r>
            <a:endParaRPr lang="it-IT"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682772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84976" cy="1224136"/>
          </a:xfrm>
        </p:spPr>
        <p:txBody>
          <a:bodyPr>
            <a:normAutofit/>
          </a:bodyPr>
          <a:lstStyle/>
          <a:p>
            <a:r>
              <a:rPr lang="it-IT" sz="4000" dirty="0" smtClean="0">
                <a:solidFill>
                  <a:srgbClr val="FFFF00"/>
                </a:solidFill>
              </a:rPr>
              <a:t>Il treno fa bene anche alla salute</a:t>
            </a:r>
            <a:endParaRPr lang="it-IT" sz="4000" dirty="0">
              <a:solidFill>
                <a:srgbClr val="FFFF00"/>
              </a:solidFill>
            </a:endParaRPr>
          </a:p>
        </p:txBody>
      </p:sp>
      <p:sp>
        <p:nvSpPr>
          <p:cNvPr id="3" name="Segnaposto contenuto 2"/>
          <p:cNvSpPr>
            <a:spLocks noGrp="1"/>
          </p:cNvSpPr>
          <p:nvPr>
            <p:ph idx="1"/>
          </p:nvPr>
        </p:nvSpPr>
        <p:spPr>
          <a:xfrm>
            <a:off x="0" y="1556792"/>
            <a:ext cx="9144000" cy="5141208"/>
          </a:xfrm>
        </p:spPr>
        <p:txBody>
          <a:bodyPr>
            <a:normAutofit/>
          </a:bodyPr>
          <a:lstStyle/>
          <a:p>
            <a:pPr algn="ctr">
              <a:buNone/>
            </a:pPr>
            <a:r>
              <a:rPr lang="it-IT" b="1" dirty="0" smtClean="0"/>
              <a:t>UN MEZZO SU CUI VIAGGIARE IN SICUREZZA</a:t>
            </a:r>
          </a:p>
          <a:p>
            <a:pPr algn="ctr">
              <a:buNone/>
            </a:pPr>
            <a:endParaRPr lang="it-IT" b="1" dirty="0" smtClean="0"/>
          </a:p>
          <a:p>
            <a:pPr algn="just"/>
            <a:r>
              <a:rPr lang="it-IT" dirty="0" smtClean="0"/>
              <a:t>Il </a:t>
            </a:r>
            <a:r>
              <a:rPr lang="it-IT" b="1" dirty="0" smtClean="0"/>
              <a:t>treno</a:t>
            </a:r>
            <a:r>
              <a:rPr lang="it-IT" dirty="0" smtClean="0"/>
              <a:t> è un mezzo a </a:t>
            </a:r>
            <a:r>
              <a:rPr lang="it-IT" b="1" dirty="0" smtClean="0"/>
              <a:t>guida vincolata</a:t>
            </a:r>
            <a:r>
              <a:rPr lang="it-IT" dirty="0" smtClean="0"/>
              <a:t>, a differenza dei mezzi stradali, che sono a guida libera.</a:t>
            </a:r>
          </a:p>
          <a:p>
            <a:pPr algn="just"/>
            <a:r>
              <a:rPr lang="it-IT" dirty="0" smtClean="0"/>
              <a:t>Tra i mezzi a guida vincolata, il </a:t>
            </a:r>
            <a:r>
              <a:rPr lang="it-IT" b="1" dirty="0" smtClean="0"/>
              <a:t>treno</a:t>
            </a:r>
            <a:r>
              <a:rPr lang="it-IT" dirty="0" smtClean="0"/>
              <a:t> ha la </a:t>
            </a:r>
            <a:r>
              <a:rPr lang="it-IT" b="1" dirty="0" smtClean="0"/>
              <a:t>marcia</a:t>
            </a:r>
            <a:r>
              <a:rPr lang="it-IT" dirty="0" smtClean="0"/>
              <a:t> </a:t>
            </a:r>
            <a:r>
              <a:rPr lang="it-IT" b="1" dirty="0" smtClean="0"/>
              <a:t>comandata</a:t>
            </a:r>
            <a:r>
              <a:rPr lang="it-IT" dirty="0" smtClean="0"/>
              <a:t> da appositi segnali, il cui aspetto dipende da adeguati </a:t>
            </a:r>
            <a:r>
              <a:rPr lang="it-IT" b="1" dirty="0" smtClean="0"/>
              <a:t>sistemi di sicurezza</a:t>
            </a:r>
            <a:r>
              <a:rPr lang="it-IT" dirty="0" smtClean="0"/>
              <a:t>.</a:t>
            </a:r>
          </a:p>
          <a:p>
            <a:endParaRPr lang="it-IT" dirty="0" smtClean="0"/>
          </a:p>
          <a:p>
            <a:endParaRPr lang="it-IT" dirty="0" smtClean="0"/>
          </a:p>
          <a:p>
            <a:endParaRPr lang="it-IT" dirty="0"/>
          </a:p>
        </p:txBody>
      </p:sp>
    </p:spTree>
    <p:extLst>
      <p:ext uri="{BB962C8B-B14F-4D97-AF65-F5344CB8AC3E}">
        <p14:creationId xmlns:p14="http://schemas.microsoft.com/office/powerpoint/2010/main" val="2234475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3" y="273050"/>
            <a:ext cx="8887027" cy="1143000"/>
          </a:xfrm>
        </p:spPr>
        <p:txBody>
          <a:bodyPr>
            <a:normAutofit/>
          </a:bodyPr>
          <a:lstStyle/>
          <a:p>
            <a:r>
              <a:rPr lang="it-IT" sz="3600" dirty="0" smtClean="0">
                <a:solidFill>
                  <a:srgbClr val="FFFF00"/>
                </a:solidFill>
              </a:rPr>
              <a:t>(Im)mobilità ferroviaria Piemontese</a:t>
            </a:r>
            <a:endParaRPr lang="it-IT" sz="3600" dirty="0">
              <a:solidFill>
                <a:srgbClr val="FFFF00"/>
              </a:solidFill>
            </a:endParaRPr>
          </a:p>
        </p:txBody>
      </p:sp>
      <p:sp>
        <p:nvSpPr>
          <p:cNvPr id="11" name="Segnaposto testo 10"/>
          <p:cNvSpPr>
            <a:spLocks noGrp="1"/>
          </p:cNvSpPr>
          <p:nvPr>
            <p:ph type="body" idx="1"/>
          </p:nvPr>
        </p:nvSpPr>
        <p:spPr/>
        <p:txBody>
          <a:bodyPr/>
          <a:lstStyle/>
          <a:p>
            <a:pPr algn="ctr"/>
            <a:r>
              <a:rPr lang="it-IT" sz="2800" dirty="0" smtClean="0"/>
              <a:t>1989</a:t>
            </a:r>
            <a:endParaRPr lang="it-IT" sz="2800" dirty="0"/>
          </a:p>
        </p:txBody>
      </p:sp>
      <p:sp>
        <p:nvSpPr>
          <p:cNvPr id="12" name="Segnaposto testo 11"/>
          <p:cNvSpPr>
            <a:spLocks noGrp="1"/>
          </p:cNvSpPr>
          <p:nvPr>
            <p:ph type="body" sz="half" idx="3"/>
          </p:nvPr>
        </p:nvSpPr>
        <p:spPr/>
        <p:txBody>
          <a:bodyPr/>
          <a:lstStyle/>
          <a:p>
            <a:pPr algn="ctr"/>
            <a:r>
              <a:rPr lang="it-IT" sz="2800" dirty="0" smtClean="0"/>
              <a:t>2012</a:t>
            </a:r>
            <a:endParaRPr lang="it-IT" sz="2800" dirty="0"/>
          </a:p>
        </p:txBody>
      </p:sp>
      <p:pic>
        <p:nvPicPr>
          <p:cNvPr id="10" name="Segnaposto contenuto 9" descr="Carta ferroviaria del Piemonte (FS).jpg"/>
          <p:cNvPicPr>
            <a:picLocks noGrp="1" noChangeAspect="1"/>
          </p:cNvPicPr>
          <p:nvPr>
            <p:ph sz="quarter" idx="4"/>
          </p:nvPr>
        </p:nvPicPr>
        <p:blipFill>
          <a:blip r:embed="rId2" cstate="print"/>
          <a:stretch>
            <a:fillRect/>
          </a:stretch>
        </p:blipFill>
        <p:spPr>
          <a:xfrm>
            <a:off x="4572000" y="2420888"/>
            <a:ext cx="4365642" cy="4176464"/>
          </a:xfrm>
        </p:spPr>
      </p:pic>
      <p:pic>
        <p:nvPicPr>
          <p:cNvPr id="14" name="Segnaposto contenuto 13" descr="Carta ferroviaria d'Italia - estratto Piemonte.jpg"/>
          <p:cNvPicPr>
            <a:picLocks noGrp="1" noChangeAspect="1"/>
          </p:cNvPicPr>
          <p:nvPr>
            <p:ph sz="quarter" idx="2"/>
          </p:nvPr>
        </p:nvPicPr>
        <p:blipFill>
          <a:blip r:embed="rId3" cstate="print"/>
          <a:stretch>
            <a:fillRect/>
          </a:stretch>
        </p:blipFill>
        <p:spPr>
          <a:xfrm>
            <a:off x="210515" y="2420888"/>
            <a:ext cx="4073453" cy="415715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3" y="44624"/>
            <a:ext cx="8887027" cy="668165"/>
          </a:xfrm>
        </p:spPr>
        <p:txBody>
          <a:bodyPr>
            <a:normAutofit/>
          </a:bodyPr>
          <a:lstStyle/>
          <a:p>
            <a:r>
              <a:rPr lang="it-IT" sz="3600" dirty="0" smtClean="0">
                <a:solidFill>
                  <a:srgbClr val="FFFF00"/>
                </a:solidFill>
              </a:rPr>
              <a:t>(Im)mobilità ferroviaria Cuneese</a:t>
            </a:r>
            <a:endParaRPr lang="it-IT" sz="3600" dirty="0">
              <a:solidFill>
                <a:srgbClr val="FFFF00"/>
              </a:solidFill>
            </a:endParaRPr>
          </a:p>
        </p:txBody>
      </p:sp>
      <p:sp>
        <p:nvSpPr>
          <p:cNvPr id="12" name="Segnaposto testo 11"/>
          <p:cNvSpPr>
            <a:spLocks noGrp="1"/>
          </p:cNvSpPr>
          <p:nvPr>
            <p:ph type="body" sz="half" idx="3"/>
          </p:nvPr>
        </p:nvSpPr>
        <p:spPr>
          <a:xfrm>
            <a:off x="251520" y="653391"/>
            <a:ext cx="8568952" cy="399345"/>
          </a:xfrm>
        </p:spPr>
        <p:txBody>
          <a:bodyPr>
            <a:normAutofit fontScale="85000" lnSpcReduction="20000"/>
          </a:bodyPr>
          <a:lstStyle/>
          <a:p>
            <a:pPr algn="ctr"/>
            <a:r>
              <a:rPr lang="it-IT" sz="2800" dirty="0" smtClean="0"/>
              <a:t>2017</a:t>
            </a:r>
            <a:endParaRPr lang="it-IT" sz="2800" dirty="0"/>
          </a:p>
        </p:txBody>
      </p:sp>
      <p:sp>
        <p:nvSpPr>
          <p:cNvPr id="7" name="Rettangolo 6"/>
          <p:cNvSpPr/>
          <p:nvPr/>
        </p:nvSpPr>
        <p:spPr>
          <a:xfrm>
            <a:off x="7112562" y="5161366"/>
            <a:ext cx="1779918" cy="216000"/>
          </a:xfrm>
          <a:prstGeom prst="rect">
            <a:avLst/>
          </a:prstGeom>
          <a:solidFill>
            <a:schemeClr val="tx1"/>
          </a:solidFill>
          <a:ln w="38100">
            <a:solidFill>
              <a:srgbClr val="FFFF0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San Giuseppe di Cairo</a:t>
            </a:r>
            <a:endParaRPr lang="it-IT" sz="1200" dirty="0">
              <a:solidFill>
                <a:srgbClr val="00B050"/>
              </a:solidFill>
            </a:endParaRPr>
          </a:p>
        </p:txBody>
      </p:sp>
      <p:sp>
        <p:nvSpPr>
          <p:cNvPr id="13" name="Rettangolo 12"/>
          <p:cNvSpPr/>
          <p:nvPr/>
        </p:nvSpPr>
        <p:spPr>
          <a:xfrm>
            <a:off x="5592716" y="5157192"/>
            <a:ext cx="720081" cy="216000"/>
          </a:xfrm>
          <a:prstGeom prst="rect">
            <a:avLst/>
          </a:prstGeom>
          <a:solidFill>
            <a:schemeClr val="tx1"/>
          </a:solidFill>
          <a:ln w="38100">
            <a:solidFill>
              <a:schemeClr val="accent6"/>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Ceva</a:t>
            </a:r>
            <a:endParaRPr lang="it-IT" sz="1200" dirty="0">
              <a:solidFill>
                <a:srgbClr val="00B050"/>
              </a:solidFill>
            </a:endParaRPr>
          </a:p>
        </p:txBody>
      </p:sp>
      <p:sp>
        <p:nvSpPr>
          <p:cNvPr id="15" name="Rettangolo 14"/>
          <p:cNvSpPr/>
          <p:nvPr/>
        </p:nvSpPr>
        <p:spPr>
          <a:xfrm>
            <a:off x="4085401" y="5157192"/>
            <a:ext cx="807084" cy="216000"/>
          </a:xfrm>
          <a:prstGeom prst="rect">
            <a:avLst/>
          </a:prstGeom>
          <a:solidFill>
            <a:schemeClr val="tx1"/>
          </a:solidFill>
          <a:ln w="38100">
            <a:solidFill>
              <a:schemeClr val="accent6"/>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Mondovì</a:t>
            </a:r>
            <a:endParaRPr lang="it-IT" sz="1200" dirty="0">
              <a:solidFill>
                <a:srgbClr val="00B050"/>
              </a:solidFill>
            </a:endParaRPr>
          </a:p>
        </p:txBody>
      </p:sp>
      <p:sp>
        <p:nvSpPr>
          <p:cNvPr id="16" name="Rettangolo 15"/>
          <p:cNvSpPr/>
          <p:nvPr/>
        </p:nvSpPr>
        <p:spPr>
          <a:xfrm>
            <a:off x="2462128" y="5157350"/>
            <a:ext cx="679876" cy="216000"/>
          </a:xfrm>
          <a:prstGeom prst="rect">
            <a:avLst/>
          </a:prstGeom>
          <a:solidFill>
            <a:schemeClr val="tx1"/>
          </a:solidFill>
          <a:ln w="38100">
            <a:solidFill>
              <a:schemeClr val="accent6"/>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Cuneo</a:t>
            </a:r>
            <a:endParaRPr lang="it-IT" sz="1200" dirty="0">
              <a:solidFill>
                <a:srgbClr val="00B050"/>
              </a:solidFill>
            </a:endParaRPr>
          </a:p>
        </p:txBody>
      </p:sp>
      <p:sp>
        <p:nvSpPr>
          <p:cNvPr id="17" name="Rettangolo 16"/>
          <p:cNvSpPr/>
          <p:nvPr/>
        </p:nvSpPr>
        <p:spPr>
          <a:xfrm>
            <a:off x="2227122" y="6477698"/>
            <a:ext cx="1152128" cy="216000"/>
          </a:xfrm>
          <a:prstGeom prst="rect">
            <a:avLst/>
          </a:prstGeom>
          <a:solidFill>
            <a:schemeClr val="tx1"/>
          </a:solidFill>
          <a:ln w="38100">
            <a:solidFill>
              <a:srgbClr val="FFFF0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Breil </a:t>
            </a:r>
            <a:r>
              <a:rPr lang="it-IT" sz="1200" dirty="0" err="1" smtClean="0">
                <a:solidFill>
                  <a:srgbClr val="00B050"/>
                </a:solidFill>
              </a:rPr>
              <a:t>sur</a:t>
            </a:r>
            <a:r>
              <a:rPr lang="it-IT" sz="1200" dirty="0" smtClean="0">
                <a:solidFill>
                  <a:srgbClr val="00B050"/>
                </a:solidFill>
              </a:rPr>
              <a:t> </a:t>
            </a:r>
            <a:r>
              <a:rPr lang="it-IT" sz="1200" dirty="0" err="1" smtClean="0">
                <a:solidFill>
                  <a:srgbClr val="00B050"/>
                </a:solidFill>
              </a:rPr>
              <a:t>Roya</a:t>
            </a:r>
            <a:endParaRPr lang="it-IT" sz="1200" dirty="0">
              <a:solidFill>
                <a:srgbClr val="00B050"/>
              </a:solidFill>
            </a:endParaRPr>
          </a:p>
        </p:txBody>
      </p:sp>
      <p:sp>
        <p:nvSpPr>
          <p:cNvPr id="18" name="Rettangolo 17"/>
          <p:cNvSpPr/>
          <p:nvPr/>
        </p:nvSpPr>
        <p:spPr>
          <a:xfrm>
            <a:off x="5583710" y="5806096"/>
            <a:ext cx="738083" cy="216000"/>
          </a:xfrm>
          <a:prstGeom prst="rect">
            <a:avLst/>
          </a:prstGeom>
          <a:solidFill>
            <a:schemeClr val="tx1"/>
          </a:solidFill>
          <a:ln w="38100">
            <a:solidFill>
              <a:schemeClr val="accent6"/>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FF0000"/>
                </a:solidFill>
              </a:rPr>
              <a:t>Ormea</a:t>
            </a:r>
            <a:endParaRPr lang="it-IT" sz="1200" dirty="0">
              <a:solidFill>
                <a:srgbClr val="FF0000"/>
              </a:solidFill>
            </a:endParaRPr>
          </a:p>
        </p:txBody>
      </p:sp>
      <p:sp>
        <p:nvSpPr>
          <p:cNvPr id="19" name="Rettangolo 18"/>
          <p:cNvSpPr/>
          <p:nvPr/>
        </p:nvSpPr>
        <p:spPr>
          <a:xfrm>
            <a:off x="4121405" y="4102431"/>
            <a:ext cx="735076" cy="216000"/>
          </a:xfrm>
          <a:prstGeom prst="rect">
            <a:avLst/>
          </a:prstGeom>
          <a:solidFill>
            <a:schemeClr val="tx1"/>
          </a:solidFill>
          <a:ln w="38100">
            <a:solidFill>
              <a:schemeClr val="accent6"/>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Fossano</a:t>
            </a:r>
            <a:endParaRPr lang="it-IT" sz="1200" dirty="0">
              <a:solidFill>
                <a:srgbClr val="00B050"/>
              </a:solidFill>
            </a:endParaRPr>
          </a:p>
        </p:txBody>
      </p:sp>
      <p:sp>
        <p:nvSpPr>
          <p:cNvPr id="20" name="Rettangolo 19"/>
          <p:cNvSpPr/>
          <p:nvPr/>
        </p:nvSpPr>
        <p:spPr>
          <a:xfrm>
            <a:off x="5317287" y="4509592"/>
            <a:ext cx="1270937" cy="215527"/>
          </a:xfrm>
          <a:prstGeom prst="rect">
            <a:avLst/>
          </a:prstGeom>
          <a:solidFill>
            <a:schemeClr val="tx1"/>
          </a:solidFill>
          <a:ln w="38100">
            <a:solidFill>
              <a:schemeClr val="bg1"/>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chemeClr val="bg1"/>
                </a:solidFill>
              </a:rPr>
              <a:t>Bastia Mondovì</a:t>
            </a:r>
            <a:endParaRPr lang="it-IT" sz="1200" dirty="0">
              <a:solidFill>
                <a:schemeClr val="bg1"/>
              </a:solidFill>
            </a:endParaRPr>
          </a:p>
        </p:txBody>
      </p:sp>
      <p:sp>
        <p:nvSpPr>
          <p:cNvPr id="21" name="Rettangolo 20"/>
          <p:cNvSpPr/>
          <p:nvPr/>
        </p:nvSpPr>
        <p:spPr>
          <a:xfrm>
            <a:off x="4010224" y="3424185"/>
            <a:ext cx="979943" cy="216000"/>
          </a:xfrm>
          <a:prstGeom prst="rect">
            <a:avLst/>
          </a:prstGeom>
          <a:solidFill>
            <a:schemeClr val="tx1"/>
          </a:solidFill>
          <a:ln w="38100">
            <a:solidFill>
              <a:schemeClr val="accent6"/>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Savigliano</a:t>
            </a:r>
            <a:endParaRPr lang="it-IT" sz="1200" dirty="0">
              <a:solidFill>
                <a:srgbClr val="00B050"/>
              </a:solidFill>
            </a:endParaRPr>
          </a:p>
        </p:txBody>
      </p:sp>
      <p:sp>
        <p:nvSpPr>
          <p:cNvPr id="22" name="Rettangolo 21"/>
          <p:cNvSpPr/>
          <p:nvPr/>
        </p:nvSpPr>
        <p:spPr>
          <a:xfrm>
            <a:off x="3779912" y="2604540"/>
            <a:ext cx="1411671" cy="216000"/>
          </a:xfrm>
          <a:prstGeom prst="rect">
            <a:avLst/>
          </a:prstGeom>
          <a:solidFill>
            <a:schemeClr val="tx1"/>
          </a:solidFill>
          <a:ln w="38100">
            <a:solidFill>
              <a:schemeClr val="accent6"/>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Cavallermaggiore</a:t>
            </a:r>
            <a:endParaRPr lang="it-IT" sz="1200" dirty="0">
              <a:solidFill>
                <a:srgbClr val="00B050"/>
              </a:solidFill>
            </a:endParaRPr>
          </a:p>
        </p:txBody>
      </p:sp>
      <p:sp>
        <p:nvSpPr>
          <p:cNvPr id="23" name="Rettangolo 22"/>
          <p:cNvSpPr/>
          <p:nvPr/>
        </p:nvSpPr>
        <p:spPr>
          <a:xfrm>
            <a:off x="5741124" y="2608085"/>
            <a:ext cx="423257" cy="216000"/>
          </a:xfrm>
          <a:prstGeom prst="rect">
            <a:avLst/>
          </a:prstGeom>
          <a:solidFill>
            <a:schemeClr val="tx1"/>
          </a:solidFill>
          <a:ln w="38100">
            <a:solidFill>
              <a:schemeClr val="accent6"/>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Bra</a:t>
            </a:r>
            <a:endParaRPr lang="it-IT" sz="1200" dirty="0">
              <a:solidFill>
                <a:srgbClr val="00B050"/>
              </a:solidFill>
            </a:endParaRPr>
          </a:p>
        </p:txBody>
      </p:sp>
      <p:sp>
        <p:nvSpPr>
          <p:cNvPr id="24" name="Rettangolo 23"/>
          <p:cNvSpPr/>
          <p:nvPr/>
        </p:nvSpPr>
        <p:spPr>
          <a:xfrm>
            <a:off x="6588224" y="2608085"/>
            <a:ext cx="555405" cy="216000"/>
          </a:xfrm>
          <a:prstGeom prst="rect">
            <a:avLst/>
          </a:prstGeom>
          <a:solidFill>
            <a:schemeClr val="tx1"/>
          </a:solidFill>
          <a:ln w="38100">
            <a:solidFill>
              <a:schemeClr val="accent6"/>
            </a:solidFill>
            <a:prstDash val="sysDo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Alba</a:t>
            </a:r>
            <a:endParaRPr lang="it-IT" sz="1200" dirty="0">
              <a:solidFill>
                <a:srgbClr val="00B050"/>
              </a:solidFill>
            </a:endParaRPr>
          </a:p>
        </p:txBody>
      </p:sp>
      <p:sp>
        <p:nvSpPr>
          <p:cNvPr id="25" name="Rettangolo 24"/>
          <p:cNvSpPr/>
          <p:nvPr/>
        </p:nvSpPr>
        <p:spPr>
          <a:xfrm>
            <a:off x="7545891" y="2606738"/>
            <a:ext cx="1443104" cy="216000"/>
          </a:xfrm>
          <a:prstGeom prst="rect">
            <a:avLst/>
          </a:prstGeom>
          <a:solidFill>
            <a:schemeClr val="tx1"/>
          </a:solidFill>
          <a:ln w="38100">
            <a:solidFill>
              <a:srgbClr val="FFFF0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FF0000"/>
                </a:solidFill>
              </a:rPr>
              <a:t>Castagnole Lanze</a:t>
            </a:r>
            <a:endParaRPr lang="it-IT" sz="1200" dirty="0">
              <a:solidFill>
                <a:srgbClr val="FF0000"/>
              </a:solidFill>
            </a:endParaRPr>
          </a:p>
        </p:txBody>
      </p:sp>
      <p:sp>
        <p:nvSpPr>
          <p:cNvPr id="26" name="Rettangolo 25"/>
          <p:cNvSpPr/>
          <p:nvPr/>
        </p:nvSpPr>
        <p:spPr>
          <a:xfrm>
            <a:off x="3960210" y="2060872"/>
            <a:ext cx="1043838" cy="216000"/>
          </a:xfrm>
          <a:prstGeom prst="rect">
            <a:avLst/>
          </a:prstGeom>
          <a:solidFill>
            <a:schemeClr val="tx1"/>
          </a:solidFill>
          <a:ln w="38100">
            <a:solidFill>
              <a:srgbClr val="FFFF0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Carmagnola</a:t>
            </a:r>
            <a:endParaRPr lang="it-IT" sz="1200" dirty="0">
              <a:solidFill>
                <a:srgbClr val="00B050"/>
              </a:solidFill>
            </a:endParaRPr>
          </a:p>
        </p:txBody>
      </p:sp>
      <p:sp>
        <p:nvSpPr>
          <p:cNvPr id="27" name="Rettangolo 26"/>
          <p:cNvSpPr/>
          <p:nvPr/>
        </p:nvSpPr>
        <p:spPr>
          <a:xfrm>
            <a:off x="2297958" y="3424185"/>
            <a:ext cx="979943" cy="216000"/>
          </a:xfrm>
          <a:prstGeom prst="rect">
            <a:avLst/>
          </a:prstGeom>
          <a:solidFill>
            <a:schemeClr val="tx1"/>
          </a:solidFill>
          <a:ln w="38100">
            <a:solidFill>
              <a:schemeClr val="accent6"/>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FF0000"/>
                </a:solidFill>
              </a:rPr>
              <a:t>Saluzzo</a:t>
            </a:r>
            <a:endParaRPr lang="it-IT" sz="1200" dirty="0">
              <a:solidFill>
                <a:srgbClr val="FF0000"/>
              </a:solidFill>
            </a:endParaRPr>
          </a:p>
        </p:txBody>
      </p:sp>
      <p:sp>
        <p:nvSpPr>
          <p:cNvPr id="28" name="Rettangolo 27"/>
          <p:cNvSpPr/>
          <p:nvPr/>
        </p:nvSpPr>
        <p:spPr>
          <a:xfrm>
            <a:off x="2402264" y="2606738"/>
            <a:ext cx="779345" cy="216000"/>
          </a:xfrm>
          <a:prstGeom prst="rect">
            <a:avLst/>
          </a:prstGeom>
          <a:solidFill>
            <a:schemeClr val="tx1"/>
          </a:solidFill>
          <a:ln w="38100">
            <a:solidFill>
              <a:schemeClr val="bg1"/>
            </a:solidFill>
            <a:prstDash val="solid"/>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chemeClr val="bg1"/>
                </a:solidFill>
              </a:rPr>
              <a:t>Moretta</a:t>
            </a:r>
            <a:endParaRPr lang="it-IT" sz="1200" dirty="0">
              <a:solidFill>
                <a:schemeClr val="bg1"/>
              </a:solidFill>
            </a:endParaRPr>
          </a:p>
        </p:txBody>
      </p:sp>
      <p:sp>
        <p:nvSpPr>
          <p:cNvPr id="29" name="Rettangolo 28"/>
          <p:cNvSpPr/>
          <p:nvPr/>
        </p:nvSpPr>
        <p:spPr>
          <a:xfrm>
            <a:off x="2433657" y="1641641"/>
            <a:ext cx="716788" cy="216000"/>
          </a:xfrm>
          <a:prstGeom prst="rect">
            <a:avLst/>
          </a:prstGeom>
          <a:solidFill>
            <a:schemeClr val="tx1"/>
          </a:solidFill>
          <a:ln w="38100">
            <a:solidFill>
              <a:srgbClr val="FFFF0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Airasca</a:t>
            </a:r>
            <a:endParaRPr lang="it-IT" sz="1200" dirty="0">
              <a:solidFill>
                <a:srgbClr val="00B050"/>
              </a:solidFill>
            </a:endParaRPr>
          </a:p>
        </p:txBody>
      </p:sp>
      <p:sp>
        <p:nvSpPr>
          <p:cNvPr id="30" name="Rettangolo 29"/>
          <p:cNvSpPr/>
          <p:nvPr/>
        </p:nvSpPr>
        <p:spPr>
          <a:xfrm>
            <a:off x="2474731" y="4210005"/>
            <a:ext cx="635427" cy="216000"/>
          </a:xfrm>
          <a:prstGeom prst="rect">
            <a:avLst/>
          </a:prstGeom>
          <a:solidFill>
            <a:schemeClr val="tx1"/>
          </a:solidFill>
          <a:ln w="38100">
            <a:solidFill>
              <a:schemeClr val="accent6"/>
            </a:solidFill>
            <a:prstDash val="sysDo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FF0000"/>
                </a:solidFill>
              </a:rPr>
              <a:t>Busca</a:t>
            </a:r>
            <a:endParaRPr lang="it-IT" sz="1200" dirty="0">
              <a:solidFill>
                <a:srgbClr val="FF0000"/>
              </a:solidFill>
            </a:endParaRPr>
          </a:p>
        </p:txBody>
      </p:sp>
      <p:sp>
        <p:nvSpPr>
          <p:cNvPr id="31" name="Rettangolo 30"/>
          <p:cNvSpPr/>
          <p:nvPr/>
        </p:nvSpPr>
        <p:spPr>
          <a:xfrm>
            <a:off x="5563081" y="3789064"/>
            <a:ext cx="779345" cy="216000"/>
          </a:xfrm>
          <a:prstGeom prst="rect">
            <a:avLst/>
          </a:prstGeom>
          <a:solidFill>
            <a:schemeClr val="tx1"/>
          </a:solidFill>
          <a:ln w="38100">
            <a:solidFill>
              <a:schemeClr val="bg1"/>
            </a:solidFill>
            <a:prstDash val="solid"/>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chemeClr val="bg1"/>
                </a:solidFill>
              </a:rPr>
              <a:t>Narzole</a:t>
            </a:r>
            <a:endParaRPr lang="it-IT" sz="1200" dirty="0">
              <a:solidFill>
                <a:schemeClr val="bg1"/>
              </a:solidFill>
            </a:endParaRPr>
          </a:p>
        </p:txBody>
      </p:sp>
      <p:sp>
        <p:nvSpPr>
          <p:cNvPr id="32" name="Rettangolo 31"/>
          <p:cNvSpPr/>
          <p:nvPr/>
        </p:nvSpPr>
        <p:spPr>
          <a:xfrm>
            <a:off x="61506" y="1638964"/>
            <a:ext cx="1008112" cy="216000"/>
          </a:xfrm>
          <a:prstGeom prst="rect">
            <a:avLst/>
          </a:prstGeom>
          <a:solidFill>
            <a:schemeClr val="tx1"/>
          </a:solidFill>
          <a:ln w="38100">
            <a:solidFill>
              <a:srgbClr val="FFFF00"/>
            </a:solidFill>
            <a:prstDash val="sysDo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FF0000"/>
                </a:solidFill>
              </a:rPr>
              <a:t>Bricherasio</a:t>
            </a:r>
            <a:endParaRPr lang="it-IT" sz="1200" dirty="0">
              <a:solidFill>
                <a:srgbClr val="FF0000"/>
              </a:solidFill>
            </a:endParaRPr>
          </a:p>
        </p:txBody>
      </p:sp>
      <p:sp>
        <p:nvSpPr>
          <p:cNvPr id="33" name="Rettangolo 32"/>
          <p:cNvSpPr/>
          <p:nvPr/>
        </p:nvSpPr>
        <p:spPr>
          <a:xfrm>
            <a:off x="173277" y="4210005"/>
            <a:ext cx="779345" cy="216000"/>
          </a:xfrm>
          <a:prstGeom prst="rect">
            <a:avLst/>
          </a:prstGeom>
          <a:solidFill>
            <a:schemeClr val="tx1"/>
          </a:solidFill>
          <a:ln w="38100">
            <a:solidFill>
              <a:schemeClr val="bg1"/>
            </a:solidFill>
            <a:prstDash val="solid"/>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chemeClr val="bg1"/>
                </a:solidFill>
              </a:rPr>
              <a:t>Dronero</a:t>
            </a:r>
            <a:endParaRPr lang="it-IT" sz="1200" dirty="0">
              <a:solidFill>
                <a:schemeClr val="bg1"/>
              </a:solidFill>
            </a:endParaRPr>
          </a:p>
        </p:txBody>
      </p:sp>
      <p:sp>
        <p:nvSpPr>
          <p:cNvPr id="34" name="Rettangolo 33"/>
          <p:cNvSpPr/>
          <p:nvPr/>
        </p:nvSpPr>
        <p:spPr>
          <a:xfrm>
            <a:off x="167310" y="2823031"/>
            <a:ext cx="779345" cy="216000"/>
          </a:xfrm>
          <a:prstGeom prst="rect">
            <a:avLst/>
          </a:prstGeom>
          <a:solidFill>
            <a:schemeClr val="tx1"/>
          </a:solidFill>
          <a:ln w="38100">
            <a:solidFill>
              <a:schemeClr val="bg1"/>
            </a:solidFill>
            <a:prstDash val="solid"/>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chemeClr val="bg1"/>
                </a:solidFill>
              </a:rPr>
              <a:t>Barge</a:t>
            </a:r>
            <a:endParaRPr lang="it-IT" sz="1200" dirty="0">
              <a:solidFill>
                <a:schemeClr val="bg1"/>
              </a:solidFill>
            </a:endParaRPr>
          </a:p>
        </p:txBody>
      </p:sp>
      <p:sp>
        <p:nvSpPr>
          <p:cNvPr id="35" name="Rettangolo 34"/>
          <p:cNvSpPr/>
          <p:nvPr/>
        </p:nvSpPr>
        <p:spPr>
          <a:xfrm>
            <a:off x="1942630" y="5910570"/>
            <a:ext cx="1737495" cy="216000"/>
          </a:xfrm>
          <a:prstGeom prst="rect">
            <a:avLst/>
          </a:prstGeom>
          <a:solidFill>
            <a:schemeClr val="tx1"/>
          </a:solidFill>
          <a:ln w="38100">
            <a:solidFill>
              <a:schemeClr val="accent6"/>
            </a:solidFill>
            <a:prstDash val="sysDo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Borgo San Dalmazzo</a:t>
            </a:r>
            <a:endParaRPr lang="it-IT" sz="1200" dirty="0">
              <a:solidFill>
                <a:srgbClr val="00B050"/>
              </a:solidFill>
            </a:endParaRPr>
          </a:p>
        </p:txBody>
      </p:sp>
      <p:cxnSp>
        <p:nvCxnSpPr>
          <p:cNvPr id="3" name="Connettore diritto 2"/>
          <p:cNvCxnSpPr/>
          <p:nvPr/>
        </p:nvCxnSpPr>
        <p:spPr>
          <a:xfrm flipH="1">
            <a:off x="6372200" y="5260658"/>
            <a:ext cx="67784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a:xfrm flipH="1">
            <a:off x="4932040" y="5260658"/>
            <a:ext cx="63104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a:xfrm flipH="1" flipV="1">
            <a:off x="3181609" y="5260658"/>
            <a:ext cx="855438" cy="45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a:xfrm flipH="1">
            <a:off x="2797257" y="5412084"/>
            <a:ext cx="4809" cy="44812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Connettore diritto 41"/>
          <p:cNvCxnSpPr/>
          <p:nvPr/>
        </p:nvCxnSpPr>
        <p:spPr>
          <a:xfrm flipH="1" flipV="1">
            <a:off x="5947992" y="4747004"/>
            <a:ext cx="2014" cy="34056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ttore diritto 44"/>
          <p:cNvCxnSpPr/>
          <p:nvPr/>
        </p:nvCxnSpPr>
        <p:spPr>
          <a:xfrm flipV="1">
            <a:off x="4543151" y="4617352"/>
            <a:ext cx="734722" cy="47852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ttore diritto 49"/>
          <p:cNvCxnSpPr/>
          <p:nvPr/>
        </p:nvCxnSpPr>
        <p:spPr>
          <a:xfrm flipV="1">
            <a:off x="5945240" y="4038691"/>
            <a:ext cx="2752" cy="423532"/>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ttore diritto 51"/>
          <p:cNvCxnSpPr/>
          <p:nvPr/>
        </p:nvCxnSpPr>
        <p:spPr>
          <a:xfrm flipV="1">
            <a:off x="5947992" y="2867025"/>
            <a:ext cx="2752" cy="88602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5" name="Connettore diritto 54"/>
          <p:cNvCxnSpPr/>
          <p:nvPr/>
        </p:nvCxnSpPr>
        <p:spPr>
          <a:xfrm flipH="1" flipV="1">
            <a:off x="4477566" y="4352864"/>
            <a:ext cx="4563" cy="77404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Connettore diritto 57"/>
          <p:cNvCxnSpPr/>
          <p:nvPr/>
        </p:nvCxnSpPr>
        <p:spPr>
          <a:xfrm flipV="1">
            <a:off x="4482129" y="3673859"/>
            <a:ext cx="0" cy="37821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Connettore diritto 59"/>
          <p:cNvCxnSpPr/>
          <p:nvPr/>
        </p:nvCxnSpPr>
        <p:spPr>
          <a:xfrm flipV="1">
            <a:off x="4482129" y="2862135"/>
            <a:ext cx="1" cy="51636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Connettore diritto 62"/>
          <p:cNvCxnSpPr/>
          <p:nvPr/>
        </p:nvCxnSpPr>
        <p:spPr>
          <a:xfrm flipV="1">
            <a:off x="4482129" y="2317368"/>
            <a:ext cx="1" cy="25255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Connettore diritto 66"/>
          <p:cNvCxnSpPr/>
          <p:nvPr/>
        </p:nvCxnSpPr>
        <p:spPr>
          <a:xfrm>
            <a:off x="2797255" y="6165304"/>
            <a:ext cx="0" cy="27366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Connettore diritto 68"/>
          <p:cNvCxnSpPr/>
          <p:nvPr/>
        </p:nvCxnSpPr>
        <p:spPr>
          <a:xfrm>
            <a:off x="5950744" y="5420561"/>
            <a:ext cx="2009" cy="3271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nettore diritto 72"/>
          <p:cNvCxnSpPr/>
          <p:nvPr/>
        </p:nvCxnSpPr>
        <p:spPr>
          <a:xfrm>
            <a:off x="5240345" y="2710862"/>
            <a:ext cx="4601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Connettore diritto 74"/>
          <p:cNvCxnSpPr/>
          <p:nvPr/>
        </p:nvCxnSpPr>
        <p:spPr>
          <a:xfrm flipV="1">
            <a:off x="6198417" y="2708920"/>
            <a:ext cx="348560" cy="194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Connettore diritto 76"/>
          <p:cNvCxnSpPr/>
          <p:nvPr/>
        </p:nvCxnSpPr>
        <p:spPr>
          <a:xfrm>
            <a:off x="7174600" y="2708920"/>
            <a:ext cx="340320" cy="19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Connettore diritto 86"/>
          <p:cNvCxnSpPr/>
          <p:nvPr/>
        </p:nvCxnSpPr>
        <p:spPr>
          <a:xfrm flipH="1" flipV="1">
            <a:off x="5070149" y="2175989"/>
            <a:ext cx="864851" cy="37016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Connettore diritto 89"/>
          <p:cNvCxnSpPr/>
          <p:nvPr/>
        </p:nvCxnSpPr>
        <p:spPr>
          <a:xfrm>
            <a:off x="3224507" y="2710862"/>
            <a:ext cx="506643" cy="1"/>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2" name="Connettore diritto 91"/>
          <p:cNvCxnSpPr/>
          <p:nvPr/>
        </p:nvCxnSpPr>
        <p:spPr>
          <a:xfrm flipV="1">
            <a:off x="2787929" y="2854452"/>
            <a:ext cx="4008" cy="524046"/>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4" name="Connettore diritto 93"/>
          <p:cNvCxnSpPr/>
          <p:nvPr/>
        </p:nvCxnSpPr>
        <p:spPr>
          <a:xfrm>
            <a:off x="2787929" y="1921537"/>
            <a:ext cx="516" cy="635926"/>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8" name="Connettore diritto 97"/>
          <p:cNvCxnSpPr/>
          <p:nvPr/>
        </p:nvCxnSpPr>
        <p:spPr>
          <a:xfrm>
            <a:off x="3321844" y="3526631"/>
            <a:ext cx="602084" cy="16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p:cNvCxnSpPr/>
          <p:nvPr/>
        </p:nvCxnSpPr>
        <p:spPr>
          <a:xfrm flipV="1">
            <a:off x="2794994" y="4476369"/>
            <a:ext cx="2262" cy="6422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p:cNvCxnSpPr/>
          <p:nvPr/>
        </p:nvCxnSpPr>
        <p:spPr>
          <a:xfrm flipH="1">
            <a:off x="2788445" y="3685139"/>
            <a:ext cx="3492" cy="4844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Connettore diritto 116"/>
          <p:cNvCxnSpPr/>
          <p:nvPr/>
        </p:nvCxnSpPr>
        <p:spPr>
          <a:xfrm>
            <a:off x="1006635" y="4318005"/>
            <a:ext cx="1395629"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4" name="Connettore diritto 123"/>
          <p:cNvCxnSpPr/>
          <p:nvPr/>
        </p:nvCxnSpPr>
        <p:spPr>
          <a:xfrm flipH="1">
            <a:off x="2860664" y="4189854"/>
            <a:ext cx="1198589" cy="91872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6" name="Rettangolo 135"/>
          <p:cNvSpPr/>
          <p:nvPr/>
        </p:nvSpPr>
        <p:spPr>
          <a:xfrm>
            <a:off x="1415306" y="1642352"/>
            <a:ext cx="757979" cy="216000"/>
          </a:xfrm>
          <a:prstGeom prst="rect">
            <a:avLst/>
          </a:prstGeom>
          <a:solidFill>
            <a:schemeClr val="tx1"/>
          </a:solidFill>
          <a:ln w="38100">
            <a:solidFill>
              <a:srgbClr val="FFFF00"/>
            </a:solidFill>
            <a:prstDash val="sysDo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rgbClr val="00B050"/>
                </a:solidFill>
              </a:rPr>
              <a:t>Pinerolo</a:t>
            </a:r>
            <a:endParaRPr lang="it-IT" sz="1200" dirty="0">
              <a:solidFill>
                <a:srgbClr val="00B050"/>
              </a:solidFill>
            </a:endParaRPr>
          </a:p>
        </p:txBody>
      </p:sp>
      <p:cxnSp>
        <p:nvCxnSpPr>
          <p:cNvPr id="144" name="Connettore diritto 143"/>
          <p:cNvCxnSpPr/>
          <p:nvPr/>
        </p:nvCxnSpPr>
        <p:spPr>
          <a:xfrm>
            <a:off x="2206986" y="1746964"/>
            <a:ext cx="19527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Connettore diritto 148"/>
          <p:cNvCxnSpPr/>
          <p:nvPr/>
        </p:nvCxnSpPr>
        <p:spPr>
          <a:xfrm>
            <a:off x="1119929" y="1746964"/>
            <a:ext cx="2375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Connettore diritto 155"/>
          <p:cNvCxnSpPr>
            <a:endCxn id="34" idx="0"/>
          </p:cNvCxnSpPr>
          <p:nvPr/>
        </p:nvCxnSpPr>
        <p:spPr>
          <a:xfrm>
            <a:off x="556982" y="1915658"/>
            <a:ext cx="1" cy="90737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7" name="CasellaDiTesto 156"/>
          <p:cNvSpPr txBox="1"/>
          <p:nvPr/>
        </p:nvSpPr>
        <p:spPr>
          <a:xfrm>
            <a:off x="4059253" y="1381046"/>
            <a:ext cx="845752" cy="276999"/>
          </a:xfrm>
          <a:prstGeom prst="rect">
            <a:avLst/>
          </a:prstGeom>
          <a:solidFill>
            <a:schemeClr val="tx1"/>
          </a:solidFill>
        </p:spPr>
        <p:txBody>
          <a:bodyPr wrap="square" rtlCol="0">
            <a:spAutoFit/>
          </a:bodyPr>
          <a:lstStyle/>
          <a:p>
            <a:pPr algn="ctr"/>
            <a:r>
              <a:rPr lang="it-IT" sz="1200" b="1" dirty="0" smtClean="0">
                <a:solidFill>
                  <a:srgbClr val="00B050"/>
                </a:solidFill>
              </a:rPr>
              <a:t>TORINO</a:t>
            </a:r>
            <a:endParaRPr lang="it-IT" sz="1200" b="1" dirty="0">
              <a:solidFill>
                <a:srgbClr val="00B050"/>
              </a:solidFill>
            </a:endParaRPr>
          </a:p>
        </p:txBody>
      </p:sp>
      <p:cxnSp>
        <p:nvCxnSpPr>
          <p:cNvPr id="159" name="Connettore 2 158"/>
          <p:cNvCxnSpPr/>
          <p:nvPr/>
        </p:nvCxnSpPr>
        <p:spPr>
          <a:xfrm flipV="1">
            <a:off x="4482129" y="1700808"/>
            <a:ext cx="0" cy="28805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ttore 2 161"/>
          <p:cNvCxnSpPr/>
          <p:nvPr/>
        </p:nvCxnSpPr>
        <p:spPr>
          <a:xfrm flipV="1">
            <a:off x="3249488" y="1545614"/>
            <a:ext cx="710722" cy="1792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7" name="CasellaDiTesto 166"/>
          <p:cNvSpPr txBox="1"/>
          <p:nvPr/>
        </p:nvSpPr>
        <p:spPr>
          <a:xfrm>
            <a:off x="7452320" y="1750352"/>
            <a:ext cx="576064" cy="276999"/>
          </a:xfrm>
          <a:prstGeom prst="rect">
            <a:avLst/>
          </a:prstGeom>
          <a:solidFill>
            <a:schemeClr val="tx1"/>
          </a:solidFill>
        </p:spPr>
        <p:txBody>
          <a:bodyPr wrap="square" rtlCol="0">
            <a:spAutoFit/>
          </a:bodyPr>
          <a:lstStyle/>
          <a:p>
            <a:pPr algn="ctr"/>
            <a:r>
              <a:rPr lang="it-IT" sz="1200" b="1" dirty="0" smtClean="0">
                <a:solidFill>
                  <a:srgbClr val="FF0000"/>
                </a:solidFill>
              </a:rPr>
              <a:t>ASTI</a:t>
            </a:r>
            <a:endParaRPr lang="it-IT" sz="1200" b="1" dirty="0">
              <a:solidFill>
                <a:srgbClr val="FF0000"/>
              </a:solidFill>
            </a:endParaRPr>
          </a:p>
        </p:txBody>
      </p:sp>
      <p:cxnSp>
        <p:nvCxnSpPr>
          <p:cNvPr id="169" name="Connettore 2 168"/>
          <p:cNvCxnSpPr/>
          <p:nvPr/>
        </p:nvCxnSpPr>
        <p:spPr>
          <a:xfrm flipV="1">
            <a:off x="7737522" y="2068742"/>
            <a:ext cx="0" cy="479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5" name="CasellaDiTesto 174"/>
          <p:cNvSpPr txBox="1"/>
          <p:nvPr/>
        </p:nvSpPr>
        <p:spPr>
          <a:xfrm>
            <a:off x="8104883" y="1750352"/>
            <a:ext cx="1003622" cy="276999"/>
          </a:xfrm>
          <a:prstGeom prst="rect">
            <a:avLst/>
          </a:prstGeom>
          <a:solidFill>
            <a:schemeClr val="tx1"/>
          </a:solidFill>
        </p:spPr>
        <p:txBody>
          <a:bodyPr wrap="square" rtlCol="0">
            <a:spAutoFit/>
          </a:bodyPr>
          <a:lstStyle/>
          <a:p>
            <a:pPr algn="ctr"/>
            <a:r>
              <a:rPr lang="it-IT" sz="1200" b="1" dirty="0" smtClean="0">
                <a:solidFill>
                  <a:srgbClr val="FF0000"/>
                </a:solidFill>
              </a:rPr>
              <a:t>NIZZA M.</a:t>
            </a:r>
            <a:endParaRPr lang="it-IT" sz="1200" b="1" dirty="0">
              <a:solidFill>
                <a:srgbClr val="FF0000"/>
              </a:solidFill>
            </a:endParaRPr>
          </a:p>
        </p:txBody>
      </p:sp>
      <p:cxnSp>
        <p:nvCxnSpPr>
          <p:cNvPr id="176" name="Connettore 2 175"/>
          <p:cNvCxnSpPr/>
          <p:nvPr/>
        </p:nvCxnSpPr>
        <p:spPr>
          <a:xfrm flipV="1">
            <a:off x="8604448" y="2068743"/>
            <a:ext cx="0" cy="479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7" name="CasellaDiTesto 186"/>
          <p:cNvSpPr txBox="1"/>
          <p:nvPr/>
        </p:nvSpPr>
        <p:spPr>
          <a:xfrm>
            <a:off x="7338354" y="4149080"/>
            <a:ext cx="1368151" cy="276999"/>
          </a:xfrm>
          <a:prstGeom prst="rect">
            <a:avLst/>
          </a:prstGeom>
          <a:solidFill>
            <a:schemeClr val="tx1"/>
          </a:solidFill>
        </p:spPr>
        <p:txBody>
          <a:bodyPr wrap="square" rtlCol="0">
            <a:spAutoFit/>
          </a:bodyPr>
          <a:lstStyle/>
          <a:p>
            <a:pPr algn="ctr"/>
            <a:r>
              <a:rPr lang="it-IT" sz="1200" b="1" dirty="0" smtClean="0">
                <a:solidFill>
                  <a:srgbClr val="00B050"/>
                </a:solidFill>
              </a:rPr>
              <a:t>ACQUI TERME</a:t>
            </a:r>
            <a:endParaRPr lang="it-IT" sz="1200" b="1" dirty="0">
              <a:solidFill>
                <a:srgbClr val="00B050"/>
              </a:solidFill>
            </a:endParaRPr>
          </a:p>
        </p:txBody>
      </p:sp>
      <p:cxnSp>
        <p:nvCxnSpPr>
          <p:cNvPr id="188" name="Connettore 2 187"/>
          <p:cNvCxnSpPr/>
          <p:nvPr/>
        </p:nvCxnSpPr>
        <p:spPr>
          <a:xfrm flipH="1" flipV="1">
            <a:off x="8022429" y="4475967"/>
            <a:ext cx="2384" cy="61990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0" name="CasellaDiTesto 189"/>
          <p:cNvSpPr txBox="1"/>
          <p:nvPr/>
        </p:nvSpPr>
        <p:spPr>
          <a:xfrm>
            <a:off x="7575356" y="6254719"/>
            <a:ext cx="894144" cy="276999"/>
          </a:xfrm>
          <a:prstGeom prst="rect">
            <a:avLst/>
          </a:prstGeom>
          <a:solidFill>
            <a:schemeClr val="tx1"/>
          </a:solidFill>
        </p:spPr>
        <p:txBody>
          <a:bodyPr wrap="square" rtlCol="0">
            <a:spAutoFit/>
          </a:bodyPr>
          <a:lstStyle/>
          <a:p>
            <a:pPr algn="ctr"/>
            <a:r>
              <a:rPr lang="it-IT" sz="1200" b="1" dirty="0" smtClean="0">
                <a:solidFill>
                  <a:srgbClr val="00B050"/>
                </a:solidFill>
              </a:rPr>
              <a:t>SAVONA</a:t>
            </a:r>
            <a:endParaRPr lang="it-IT" sz="1200" b="1" dirty="0">
              <a:solidFill>
                <a:srgbClr val="00B050"/>
              </a:solidFill>
            </a:endParaRPr>
          </a:p>
        </p:txBody>
      </p:sp>
      <p:cxnSp>
        <p:nvCxnSpPr>
          <p:cNvPr id="191" name="Connettore 2 190"/>
          <p:cNvCxnSpPr/>
          <p:nvPr/>
        </p:nvCxnSpPr>
        <p:spPr>
          <a:xfrm flipH="1">
            <a:off x="8022428" y="5661248"/>
            <a:ext cx="1" cy="562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7" name="CasellaDiTesto 196"/>
          <p:cNvSpPr txBox="1"/>
          <p:nvPr/>
        </p:nvSpPr>
        <p:spPr>
          <a:xfrm>
            <a:off x="4016264" y="6448033"/>
            <a:ext cx="1368151" cy="276999"/>
          </a:xfrm>
          <a:prstGeom prst="rect">
            <a:avLst/>
          </a:prstGeom>
          <a:solidFill>
            <a:schemeClr val="tx1"/>
          </a:solidFill>
        </p:spPr>
        <p:txBody>
          <a:bodyPr wrap="square" rtlCol="0">
            <a:spAutoFit/>
          </a:bodyPr>
          <a:lstStyle/>
          <a:p>
            <a:pPr algn="ctr"/>
            <a:r>
              <a:rPr lang="it-IT" sz="1200" b="1" dirty="0" smtClean="0">
                <a:solidFill>
                  <a:srgbClr val="00B050"/>
                </a:solidFill>
              </a:rPr>
              <a:t>VENTIMIGLIA</a:t>
            </a:r>
            <a:endParaRPr lang="it-IT" sz="1200" b="1" dirty="0">
              <a:solidFill>
                <a:srgbClr val="00B050"/>
              </a:solidFill>
            </a:endParaRPr>
          </a:p>
        </p:txBody>
      </p:sp>
      <p:sp>
        <p:nvSpPr>
          <p:cNvPr id="198" name="CasellaDiTesto 197"/>
          <p:cNvSpPr txBox="1"/>
          <p:nvPr/>
        </p:nvSpPr>
        <p:spPr>
          <a:xfrm>
            <a:off x="107504" y="6445009"/>
            <a:ext cx="1248656" cy="276999"/>
          </a:xfrm>
          <a:prstGeom prst="rect">
            <a:avLst/>
          </a:prstGeom>
          <a:solidFill>
            <a:schemeClr val="tx1"/>
          </a:solidFill>
        </p:spPr>
        <p:txBody>
          <a:bodyPr wrap="square" rtlCol="0">
            <a:spAutoFit/>
          </a:bodyPr>
          <a:lstStyle/>
          <a:p>
            <a:pPr algn="ctr"/>
            <a:r>
              <a:rPr lang="it-IT" sz="1200" b="1" dirty="0" err="1" smtClean="0">
                <a:solidFill>
                  <a:srgbClr val="00B050"/>
                </a:solidFill>
              </a:rPr>
              <a:t>NICE</a:t>
            </a:r>
            <a:r>
              <a:rPr lang="it-IT" sz="1200" b="1" dirty="0" smtClean="0">
                <a:solidFill>
                  <a:srgbClr val="00B050"/>
                </a:solidFill>
              </a:rPr>
              <a:t> VILLE</a:t>
            </a:r>
            <a:endParaRPr lang="it-IT" sz="1200" b="1" dirty="0">
              <a:solidFill>
                <a:srgbClr val="00B050"/>
              </a:solidFill>
            </a:endParaRPr>
          </a:p>
        </p:txBody>
      </p:sp>
      <p:cxnSp>
        <p:nvCxnSpPr>
          <p:cNvPr id="199" name="Connettore 2 198"/>
          <p:cNvCxnSpPr/>
          <p:nvPr/>
        </p:nvCxnSpPr>
        <p:spPr>
          <a:xfrm>
            <a:off x="3436325" y="6583508"/>
            <a:ext cx="54848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Connettore 2 204"/>
          <p:cNvCxnSpPr/>
          <p:nvPr/>
        </p:nvCxnSpPr>
        <p:spPr>
          <a:xfrm flipH="1">
            <a:off x="1403648" y="6583508"/>
            <a:ext cx="7664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1" name="CasellaDiTesto 330"/>
          <p:cNvSpPr txBox="1"/>
          <p:nvPr/>
        </p:nvSpPr>
        <p:spPr>
          <a:xfrm>
            <a:off x="65996" y="868506"/>
            <a:ext cx="1003622" cy="461665"/>
          </a:xfrm>
          <a:prstGeom prst="rect">
            <a:avLst/>
          </a:prstGeom>
          <a:solidFill>
            <a:schemeClr val="tx1"/>
          </a:solidFill>
        </p:spPr>
        <p:txBody>
          <a:bodyPr wrap="square" rtlCol="0">
            <a:spAutoFit/>
          </a:bodyPr>
          <a:lstStyle/>
          <a:p>
            <a:pPr algn="ctr"/>
            <a:r>
              <a:rPr lang="it-IT" sz="1200" b="1" dirty="0" smtClean="0">
                <a:solidFill>
                  <a:srgbClr val="FF0000"/>
                </a:solidFill>
              </a:rPr>
              <a:t>TORRE PELLICE</a:t>
            </a:r>
            <a:endParaRPr lang="it-IT" sz="1200" b="1" dirty="0">
              <a:solidFill>
                <a:srgbClr val="FF0000"/>
              </a:solidFill>
            </a:endParaRPr>
          </a:p>
        </p:txBody>
      </p:sp>
      <p:cxnSp>
        <p:nvCxnSpPr>
          <p:cNvPr id="332" name="Connettore 2 331"/>
          <p:cNvCxnSpPr/>
          <p:nvPr/>
        </p:nvCxnSpPr>
        <p:spPr>
          <a:xfrm flipV="1">
            <a:off x="562950" y="1353768"/>
            <a:ext cx="0" cy="1918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2" name="Connettore diritto 381"/>
          <p:cNvCxnSpPr/>
          <p:nvPr/>
        </p:nvCxnSpPr>
        <p:spPr>
          <a:xfrm>
            <a:off x="553995" y="3068960"/>
            <a:ext cx="2987" cy="1100609"/>
          </a:xfrm>
          <a:prstGeom prst="line">
            <a:avLst/>
          </a:prstGeom>
          <a:ln w="381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386" name="Connettore diritto 385"/>
          <p:cNvCxnSpPr/>
          <p:nvPr/>
        </p:nvCxnSpPr>
        <p:spPr>
          <a:xfrm>
            <a:off x="562950" y="4475966"/>
            <a:ext cx="1333802" cy="1530976"/>
          </a:xfrm>
          <a:prstGeom prst="line">
            <a:avLst/>
          </a:prstGeom>
          <a:ln w="381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flipV="1">
            <a:off x="4551016" y="2781299"/>
            <a:ext cx="1101104" cy="58866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9" name="Rettangolo 98"/>
          <p:cNvSpPr/>
          <p:nvPr/>
        </p:nvSpPr>
        <p:spPr>
          <a:xfrm>
            <a:off x="3277901" y="5517298"/>
            <a:ext cx="609652" cy="216000"/>
          </a:xfrm>
          <a:prstGeom prst="rect">
            <a:avLst/>
          </a:prstGeom>
          <a:solidFill>
            <a:schemeClr val="tx1"/>
          </a:solidFill>
          <a:ln w="38100">
            <a:solidFill>
              <a:schemeClr val="bg1"/>
            </a:solidFill>
            <a:prstDash val="solid"/>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it-IT" sz="1200" dirty="0" smtClean="0">
                <a:solidFill>
                  <a:schemeClr val="bg1"/>
                </a:solidFill>
              </a:rPr>
              <a:t>Boves</a:t>
            </a:r>
            <a:endParaRPr lang="it-IT" sz="1200" dirty="0">
              <a:solidFill>
                <a:schemeClr val="bg1"/>
              </a:solidFill>
            </a:endParaRPr>
          </a:p>
        </p:txBody>
      </p:sp>
      <p:cxnSp>
        <p:nvCxnSpPr>
          <p:cNvPr id="62" name="Connettore diritto 61"/>
          <p:cNvCxnSpPr/>
          <p:nvPr/>
        </p:nvCxnSpPr>
        <p:spPr>
          <a:xfrm flipH="1">
            <a:off x="2850356" y="5625298"/>
            <a:ext cx="374151" cy="223052"/>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ttore diritto 104"/>
          <p:cNvCxnSpPr/>
          <p:nvPr/>
        </p:nvCxnSpPr>
        <p:spPr>
          <a:xfrm flipH="1" flipV="1">
            <a:off x="2845571" y="5420561"/>
            <a:ext cx="378936" cy="236546"/>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587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07504" y="116632"/>
            <a:ext cx="8928992" cy="761817"/>
          </a:xfrm>
        </p:spPr>
        <p:txBody>
          <a:bodyPr>
            <a:noAutofit/>
          </a:bodyPr>
          <a:lstStyle/>
          <a:p>
            <a:r>
              <a:rPr lang="it-IT" sz="3600" dirty="0" smtClean="0">
                <a:solidFill>
                  <a:srgbClr val="FFFF00"/>
                </a:solidFill>
              </a:rPr>
              <a:t>Linee nella Provincia di Cuneo</a:t>
            </a:r>
            <a:endParaRPr lang="it-IT" sz="3600" dirty="0">
              <a:solidFill>
                <a:srgbClr val="FFFF00"/>
              </a:solidFill>
            </a:endParaRPr>
          </a:p>
        </p:txBody>
      </p:sp>
      <p:sp>
        <p:nvSpPr>
          <p:cNvPr id="10" name="Segnaposto contenuto 9"/>
          <p:cNvSpPr>
            <a:spLocks noGrp="1"/>
          </p:cNvSpPr>
          <p:nvPr>
            <p:ph idx="1"/>
          </p:nvPr>
        </p:nvSpPr>
        <p:spPr>
          <a:xfrm>
            <a:off x="457200" y="1268760"/>
            <a:ext cx="8229600" cy="5112568"/>
          </a:xfrm>
        </p:spPr>
        <p:txBody>
          <a:bodyPr>
            <a:normAutofit/>
          </a:bodyPr>
          <a:lstStyle/>
          <a:p>
            <a:pPr algn="just"/>
            <a:r>
              <a:rPr lang="it-IT" b="1" dirty="0" smtClean="0"/>
              <a:t>Nessuna linea di grande comunicazione</a:t>
            </a:r>
          </a:p>
          <a:p>
            <a:pPr algn="just"/>
            <a:endParaRPr lang="it-IT" b="1" dirty="0" smtClean="0"/>
          </a:p>
          <a:p>
            <a:pPr algn="just"/>
            <a:r>
              <a:rPr lang="it-IT" dirty="0" smtClean="0"/>
              <a:t>Linee, un tempo, di grande comunicazione, ora considerate </a:t>
            </a:r>
            <a:r>
              <a:rPr lang="it-IT" dirty="0"/>
              <a:t>complementari </a:t>
            </a:r>
            <a:r>
              <a:rPr lang="it-IT" dirty="0" smtClean="0"/>
              <a:t>ai sensi del Decreto 43/2000, seppur funzionanti:</a:t>
            </a:r>
          </a:p>
          <a:p>
            <a:pPr lvl="1" algn="just"/>
            <a:r>
              <a:rPr lang="it-IT" dirty="0" smtClean="0"/>
              <a:t>Savona – Torino</a:t>
            </a:r>
          </a:p>
          <a:p>
            <a:pPr lvl="1" algn="just"/>
            <a:r>
              <a:rPr lang="it-IT" dirty="0" smtClean="0"/>
              <a:t>Fossano – Limone (– Breil – Ventimiglia / </a:t>
            </a:r>
            <a:r>
              <a:rPr lang="it-IT" dirty="0" err="1" smtClean="0"/>
              <a:t>Nice</a:t>
            </a:r>
            <a:r>
              <a:rPr lang="it-IT" dirty="0" smtClean="0"/>
              <a:t>)</a:t>
            </a:r>
          </a:p>
          <a:p>
            <a:pPr marL="585216" lvl="1" indent="0" algn="just">
              <a:buNone/>
            </a:pPr>
            <a:r>
              <a:rPr lang="it-IT" dirty="0" smtClean="0"/>
              <a:t> </a:t>
            </a:r>
          </a:p>
        </p:txBody>
      </p:sp>
    </p:spTree>
    <p:extLst>
      <p:ext uri="{BB962C8B-B14F-4D97-AF65-F5344CB8AC3E}">
        <p14:creationId xmlns:p14="http://schemas.microsoft.com/office/powerpoint/2010/main" val="2181568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07504" y="116632"/>
            <a:ext cx="8928992" cy="761817"/>
          </a:xfrm>
        </p:spPr>
        <p:txBody>
          <a:bodyPr>
            <a:noAutofit/>
          </a:bodyPr>
          <a:lstStyle/>
          <a:p>
            <a:r>
              <a:rPr lang="it-IT" sz="3600" dirty="0" smtClean="0">
                <a:solidFill>
                  <a:srgbClr val="FFFF00"/>
                </a:solidFill>
              </a:rPr>
              <a:t>Linee nella Provincia di Cuneo</a:t>
            </a:r>
            <a:endParaRPr lang="it-IT" sz="3600" dirty="0">
              <a:solidFill>
                <a:srgbClr val="FFFF00"/>
              </a:solidFill>
            </a:endParaRPr>
          </a:p>
        </p:txBody>
      </p:sp>
      <p:sp>
        <p:nvSpPr>
          <p:cNvPr id="10" name="Segnaposto contenuto 9"/>
          <p:cNvSpPr>
            <a:spLocks noGrp="1"/>
          </p:cNvSpPr>
          <p:nvPr>
            <p:ph idx="1"/>
          </p:nvPr>
        </p:nvSpPr>
        <p:spPr>
          <a:xfrm>
            <a:off x="251520" y="1340768"/>
            <a:ext cx="8643098" cy="5256584"/>
          </a:xfrm>
        </p:spPr>
        <p:txBody>
          <a:bodyPr>
            <a:normAutofit/>
          </a:bodyPr>
          <a:lstStyle/>
          <a:p>
            <a:pPr algn="just"/>
            <a:r>
              <a:rPr lang="it-IT" b="1" dirty="0" smtClean="0"/>
              <a:t>Nessuna linea complementare operante per il suo intero sviluppo.</a:t>
            </a:r>
          </a:p>
          <a:p>
            <a:pPr algn="just"/>
            <a:endParaRPr lang="it-IT" b="1" dirty="0" smtClean="0"/>
          </a:p>
          <a:p>
            <a:pPr algn="just"/>
            <a:r>
              <a:rPr lang="it-IT" dirty="0" smtClean="0"/>
              <a:t>Linee complementari parzialmente operanti:</a:t>
            </a:r>
          </a:p>
          <a:p>
            <a:pPr lvl="1" algn="just"/>
            <a:r>
              <a:rPr lang="it-IT" dirty="0" smtClean="0"/>
              <a:t>Carmagnola – Ceva, limitata a Bra</a:t>
            </a:r>
          </a:p>
          <a:p>
            <a:pPr lvl="1" algn="just"/>
            <a:r>
              <a:rPr lang="it-IT" dirty="0" smtClean="0"/>
              <a:t>Alessandria – Cavallermaggiore, in esercizio solamente da Alba a Cavallermaggiore</a:t>
            </a:r>
          </a:p>
          <a:p>
            <a:pPr lvl="1" algn="just"/>
            <a:r>
              <a:rPr lang="it-IT" dirty="0" smtClean="0"/>
              <a:t>Ceva – Ormea, solo per servizi turistici</a:t>
            </a:r>
          </a:p>
          <a:p>
            <a:pPr lvl="1" algn="just"/>
            <a:r>
              <a:rPr lang="it-IT" dirty="0" smtClean="0"/>
              <a:t>Savigliano – Saluzzo – Cuneo, solo per servizio merci</a:t>
            </a:r>
          </a:p>
          <a:p>
            <a:pPr marL="585216" lvl="1" indent="0" algn="just">
              <a:buNone/>
            </a:pPr>
            <a:r>
              <a:rPr lang="it-IT" dirty="0" smtClean="0"/>
              <a:t> </a:t>
            </a:r>
          </a:p>
        </p:txBody>
      </p:sp>
    </p:spTree>
    <p:extLst>
      <p:ext uri="{BB962C8B-B14F-4D97-AF65-F5344CB8AC3E}">
        <p14:creationId xmlns:p14="http://schemas.microsoft.com/office/powerpoint/2010/main" val="2421706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07504" y="116632"/>
            <a:ext cx="8928992" cy="761817"/>
          </a:xfrm>
        </p:spPr>
        <p:txBody>
          <a:bodyPr>
            <a:noAutofit/>
          </a:bodyPr>
          <a:lstStyle/>
          <a:p>
            <a:r>
              <a:rPr lang="it-IT" sz="3600" dirty="0" smtClean="0">
                <a:solidFill>
                  <a:srgbClr val="FFFF00"/>
                </a:solidFill>
              </a:rPr>
              <a:t>Linee nella Provincia di Cuneo</a:t>
            </a:r>
            <a:endParaRPr lang="it-IT" sz="3600" dirty="0">
              <a:solidFill>
                <a:srgbClr val="FFFF00"/>
              </a:solidFill>
            </a:endParaRPr>
          </a:p>
        </p:txBody>
      </p:sp>
      <p:sp>
        <p:nvSpPr>
          <p:cNvPr id="10" name="Segnaposto contenuto 9"/>
          <p:cNvSpPr>
            <a:spLocks noGrp="1"/>
          </p:cNvSpPr>
          <p:nvPr>
            <p:ph idx="1"/>
          </p:nvPr>
        </p:nvSpPr>
        <p:spPr>
          <a:xfrm>
            <a:off x="457200" y="980728"/>
            <a:ext cx="8229600" cy="5661248"/>
          </a:xfrm>
        </p:spPr>
        <p:txBody>
          <a:bodyPr>
            <a:normAutofit/>
          </a:bodyPr>
          <a:lstStyle/>
          <a:p>
            <a:pPr algn="just"/>
            <a:r>
              <a:rPr lang="it-IT" dirty="0" smtClean="0"/>
              <a:t>Linea complementare non operante:</a:t>
            </a:r>
          </a:p>
          <a:p>
            <a:pPr lvl="1" algn="just"/>
            <a:r>
              <a:rPr lang="it-IT" dirty="0" smtClean="0"/>
              <a:t>Mondovì – Cuneo</a:t>
            </a:r>
            <a:endParaRPr lang="it-IT" dirty="0"/>
          </a:p>
          <a:p>
            <a:pPr marL="585216" lvl="1" indent="0" algn="just">
              <a:buNone/>
            </a:pPr>
            <a:endParaRPr lang="it-IT" dirty="0" smtClean="0"/>
          </a:p>
          <a:p>
            <a:pPr algn="just"/>
            <a:r>
              <a:rPr lang="it-IT" dirty="0" smtClean="0"/>
              <a:t>Linee dismesse, non più esistenti:</a:t>
            </a:r>
          </a:p>
          <a:p>
            <a:pPr lvl="1" algn="just"/>
            <a:r>
              <a:rPr lang="it-IT" dirty="0"/>
              <a:t>Airasca – Saluzzo</a:t>
            </a:r>
          </a:p>
          <a:p>
            <a:pPr lvl="1" algn="just"/>
            <a:r>
              <a:rPr lang="it-IT" dirty="0" smtClean="0"/>
              <a:t>Bra </a:t>
            </a:r>
            <a:r>
              <a:rPr lang="it-IT" dirty="0"/>
              <a:t>– Ceva (</a:t>
            </a:r>
            <a:r>
              <a:rPr lang="it-IT" dirty="0" err="1"/>
              <a:t>sottotratta</a:t>
            </a:r>
            <a:r>
              <a:rPr lang="it-IT" dirty="0"/>
              <a:t> della Carmagnola – </a:t>
            </a:r>
            <a:r>
              <a:rPr lang="it-IT" dirty="0" smtClean="0"/>
              <a:t>Ceva)</a:t>
            </a:r>
          </a:p>
          <a:p>
            <a:pPr lvl="1" algn="just"/>
            <a:r>
              <a:rPr lang="it-IT" dirty="0" smtClean="0"/>
              <a:t>Bricherasio – Barge</a:t>
            </a:r>
          </a:p>
          <a:p>
            <a:pPr lvl="1" algn="just"/>
            <a:r>
              <a:rPr lang="it-IT" dirty="0" smtClean="0"/>
              <a:t>Busca – Dronero</a:t>
            </a:r>
          </a:p>
          <a:p>
            <a:pPr lvl="1" algn="just"/>
            <a:r>
              <a:rPr lang="it-IT" dirty="0"/>
              <a:t>Cuneo – Boves – Borgo San Dalmazzo</a:t>
            </a:r>
          </a:p>
          <a:p>
            <a:pPr lvl="1" algn="just"/>
            <a:r>
              <a:rPr lang="it-IT" dirty="0" smtClean="0"/>
              <a:t>Mondovì – Bastia Mondovì</a:t>
            </a:r>
            <a:endParaRPr lang="it-IT" dirty="0"/>
          </a:p>
          <a:p>
            <a:pPr lvl="1" algn="just"/>
            <a:r>
              <a:rPr lang="it-IT" dirty="0" smtClean="0"/>
              <a:t>Moretta – Cavallermaggiore</a:t>
            </a:r>
          </a:p>
          <a:p>
            <a:pPr marL="585216" lvl="1" indent="0" algn="just">
              <a:buNone/>
            </a:pPr>
            <a:r>
              <a:rPr lang="it-IT" dirty="0" smtClean="0"/>
              <a:t> </a:t>
            </a:r>
          </a:p>
        </p:txBody>
      </p:sp>
    </p:spTree>
    <p:extLst>
      <p:ext uri="{BB962C8B-B14F-4D97-AF65-F5344CB8AC3E}">
        <p14:creationId xmlns:p14="http://schemas.microsoft.com/office/powerpoint/2010/main" val="1014304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4000" dirty="0" smtClean="0">
                <a:solidFill>
                  <a:srgbClr val="FFFF00"/>
                </a:solidFill>
              </a:rPr>
              <a:t>Alla ricerca dei fattori comuni</a:t>
            </a:r>
            <a:endParaRPr lang="it-IT" sz="4000" dirty="0">
              <a:solidFill>
                <a:srgbClr val="FFFF00"/>
              </a:solidFill>
            </a:endParaRPr>
          </a:p>
        </p:txBody>
      </p:sp>
      <p:pic>
        <p:nvPicPr>
          <p:cNvPr id="1026" name="Picture 2" descr="C:\Documents and Settings\ROBERTO BORRI\Documenti\Ferrovie\Carta ferroviaria d'Italia.jpg"/>
          <p:cNvPicPr>
            <a:picLocks noGrp="1" noChangeAspect="1" noChangeArrowheads="1"/>
          </p:cNvPicPr>
          <p:nvPr>
            <p:ph sz="half" idx="1"/>
          </p:nvPr>
        </p:nvPicPr>
        <p:blipFill>
          <a:blip r:embed="rId2" cstate="print"/>
          <a:srcRect/>
          <a:stretch>
            <a:fillRect/>
          </a:stretch>
        </p:blipFill>
        <p:spPr bwMode="auto">
          <a:xfrm>
            <a:off x="631697" y="1600200"/>
            <a:ext cx="3689606" cy="4525963"/>
          </a:xfrm>
          <a:prstGeom prst="rect">
            <a:avLst/>
          </a:prstGeom>
          <a:noFill/>
        </p:spPr>
      </p:pic>
      <p:pic>
        <p:nvPicPr>
          <p:cNvPr id="14" name="Segnaposto contenuto 13" descr="Apparato circolatorio II.jpg"/>
          <p:cNvPicPr>
            <a:picLocks noGrp="1" noChangeAspect="1"/>
          </p:cNvPicPr>
          <p:nvPr>
            <p:ph sz="half" idx="2"/>
          </p:nvPr>
        </p:nvPicPr>
        <p:blipFill>
          <a:blip r:embed="rId3" cstate="print"/>
          <a:stretch>
            <a:fillRect/>
          </a:stretch>
        </p:blipFill>
        <p:spPr>
          <a:xfrm>
            <a:off x="5553088" y="1600200"/>
            <a:ext cx="2228823" cy="4525963"/>
          </a:xfrm>
        </p:spPr>
      </p:pic>
    </p:spTree>
    <p:extLst>
      <p:ext uri="{BB962C8B-B14F-4D97-AF65-F5344CB8AC3E}">
        <p14:creationId xmlns:p14="http://schemas.microsoft.com/office/powerpoint/2010/main" val="2918101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39194</TotalTime>
  <Words>1827</Words>
  <Application>Microsoft Office PowerPoint</Application>
  <PresentationFormat>Presentazione su schermo (4:3)</PresentationFormat>
  <Paragraphs>310</Paragraphs>
  <Slides>36</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36</vt:i4>
      </vt:variant>
    </vt:vector>
  </HeadingPairs>
  <TitlesOfParts>
    <vt:vector size="44" baseType="lpstr">
      <vt:lpstr>Book Antiqua</vt:lpstr>
      <vt:lpstr>Calibri</vt:lpstr>
      <vt:lpstr>Lucida Sans</vt:lpstr>
      <vt:lpstr>Times New Roman</vt:lpstr>
      <vt:lpstr>Wingdings</vt:lpstr>
      <vt:lpstr>Wingdings 2</vt:lpstr>
      <vt:lpstr>Wingdings 3</vt:lpstr>
      <vt:lpstr>Vertice</vt:lpstr>
      <vt:lpstr>LA RETE CAPILLARE DELLE FERROVIE CUNEESI: una RISORSA INSOSTITUIBILE</vt:lpstr>
      <vt:lpstr>Inquadramento geografico</vt:lpstr>
      <vt:lpstr>La Provincia granda</vt:lpstr>
      <vt:lpstr>(Im)mobilità ferroviaria Piemontese</vt:lpstr>
      <vt:lpstr>(Im)mobilità ferroviaria Cuneese</vt:lpstr>
      <vt:lpstr>Linee nella Provincia di Cuneo</vt:lpstr>
      <vt:lpstr>Linee nella Provincia di Cuneo</vt:lpstr>
      <vt:lpstr>Linee nella Provincia di Cuneo</vt:lpstr>
      <vt:lpstr>Alla ricerca dei fattori comuni</vt:lpstr>
      <vt:lpstr>Il confronto</vt:lpstr>
      <vt:lpstr>Il confronto</vt:lpstr>
      <vt:lpstr>Tipologie di servizi ferroviari</vt:lpstr>
      <vt:lpstr>Organizzazione del servizio</vt:lpstr>
      <vt:lpstr>Penetrazione territoriale</vt:lpstr>
      <vt:lpstr>Penetrazione territoriale</vt:lpstr>
      <vt:lpstr>Percorsi pedonali protetti</vt:lpstr>
      <vt:lpstr>Sistemi ettometrici: generalità</vt:lpstr>
      <vt:lpstr>Sistemi ettometrici: tipologie</vt:lpstr>
      <vt:lpstr>Apparenti inconciliabilità</vt:lpstr>
      <vt:lpstr>Vantaggi della rete eterotachica</vt:lpstr>
      <vt:lpstr>Vantaggi della rete eterotachica</vt:lpstr>
      <vt:lpstr>I percorsi alternativi</vt:lpstr>
      <vt:lpstr>Un esempio del passato</vt:lpstr>
      <vt:lpstr>Alcune proposte per oggi (a rete integra ed eventualmente ampliata)</vt:lpstr>
      <vt:lpstr>Alcune proposte per oggi (a rete integra ed eventualmente ampliata)</vt:lpstr>
      <vt:lpstr>Alcune proposte per oggi (a rete integra ed eventualmente ampliata)</vt:lpstr>
      <vt:lpstr>Ripristinare e migliorare</vt:lpstr>
      <vt:lpstr>Ripristinare e migliorare</vt:lpstr>
      <vt:lpstr>Ripristinare e migliorare</vt:lpstr>
      <vt:lpstr>Il treno fa bene anche alla salute</vt:lpstr>
      <vt:lpstr>Il treno fa bene anche alla salute</vt:lpstr>
      <vt:lpstr>Il treno fa bene anche alla salute</vt:lpstr>
      <vt:lpstr>Il treno fa bene anche alla salute</vt:lpstr>
      <vt:lpstr>Il treno fa bene anche alla salute</vt:lpstr>
      <vt:lpstr>Il treno fa bene anche alla salute</vt:lpstr>
      <vt:lpstr>Il treno fa bene anche alla salute</vt:lpstr>
    </vt:vector>
  </TitlesOfParts>
  <Company>ALPHA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Servizio locale, a media ed a lunga percorrenza sulle linee complementari: una convivenza possibile e fruttuosa</dc:title>
  <dc:creator>ROBERTO BORRI</dc:creator>
  <cp:lastModifiedBy>Roberto Borri</cp:lastModifiedBy>
  <cp:revision>340</cp:revision>
  <dcterms:created xsi:type="dcterms:W3CDTF">2012-08-15T08:14:46Z</dcterms:created>
  <dcterms:modified xsi:type="dcterms:W3CDTF">2017-10-28T14:44:49Z</dcterms:modified>
</cp:coreProperties>
</file>