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 snapToGrid="0">
      <p:cViewPr>
        <p:scale>
          <a:sx n="74" d="100"/>
          <a:sy n="74" d="100"/>
        </p:scale>
        <p:origin x="3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7A002-6D69-45E0-B77E-C8004D3DF56B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9BD05-77C0-4BA0-AB70-22DA8926FC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79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9BD05-77C0-4BA0-AB70-22DA8926FCB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1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2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7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63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20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61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86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9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3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5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68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65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0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68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17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24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3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A987-CF2D-4B7B-8AC0-664D28C99D01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6CB3D3-FB02-4F60-B4D2-E62237210C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50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2545670" y="2659743"/>
            <a:ext cx="8915399" cy="2347686"/>
          </a:xfrm>
        </p:spPr>
        <p:txBody>
          <a:bodyPr>
            <a:no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TURISTICO NEL SAVONESE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GENNAIO/AGOSTO 2016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6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/>
          <a:lstStyle/>
          <a:p>
            <a:pPr algn="ctr"/>
            <a:r>
              <a:rPr lang="it-IT" b="1" dirty="0" smtClean="0"/>
              <a:t>LIGURIA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190546"/>
              </p:ext>
            </p:extLst>
          </p:nvPr>
        </p:nvGraphicFramePr>
        <p:xfrm>
          <a:off x="2589213" y="1485900"/>
          <a:ext cx="8915403" cy="202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40449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ARRIVI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PRESENZE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0449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/>
                </a:tc>
              </a:tr>
              <a:tr h="404495">
                <a:tc>
                  <a:txBody>
                    <a:bodyPr/>
                    <a:lstStyle/>
                    <a:p>
                      <a:r>
                        <a:rPr lang="it-IT" dirty="0" smtClean="0"/>
                        <a:t>ITALIANI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1.872.334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1.901.981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+ 1,58%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6.901.838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7.155.377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+ 3,67%</a:t>
                      </a:r>
                      <a:endParaRPr lang="it-IT" dirty="0"/>
                    </a:p>
                  </a:txBody>
                  <a:tcPr/>
                </a:tc>
              </a:tr>
              <a:tr h="404495">
                <a:tc>
                  <a:txBody>
                    <a:bodyPr/>
                    <a:lstStyle/>
                    <a:p>
                      <a:r>
                        <a:rPr lang="it-IT" dirty="0" smtClean="0"/>
                        <a:t>STRANIERI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1.444.871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1.503.278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+ 4,04%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4.167.824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4.458.886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+ 6,98%</a:t>
                      </a:r>
                      <a:endParaRPr lang="it-IT" dirty="0"/>
                    </a:p>
                  </a:txBody>
                  <a:tcPr/>
                </a:tc>
              </a:tr>
              <a:tr h="404495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3.317.205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3.405.259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+ 2,65%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11069662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11614263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+ 4,92%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7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4640"/>
          </a:xfrm>
        </p:spPr>
        <p:txBody>
          <a:bodyPr/>
          <a:lstStyle/>
          <a:p>
            <a:pPr algn="ctr"/>
            <a:r>
              <a:rPr lang="it-IT" b="1" dirty="0" smtClean="0"/>
              <a:t>PROVINCIA DI SAVONA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861980"/>
              </p:ext>
            </p:extLst>
          </p:nvPr>
        </p:nvGraphicFramePr>
        <p:xfrm>
          <a:off x="2589213" y="1600200"/>
          <a:ext cx="8915403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4775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ARRIVI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PRESENZE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2016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%</a:t>
                      </a:r>
                      <a:endParaRPr lang="it-IT" b="1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it-IT" dirty="0" smtClean="0"/>
                        <a:t>ITALIANI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731.776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738.733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+ 0,95%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3.377.535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3.469.537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+ 2,72%</a:t>
                      </a:r>
                      <a:endParaRPr lang="it-IT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it-IT" dirty="0" smtClean="0"/>
                        <a:t>STRANIERI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247.903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264.772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+ 6,80%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958.154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1.051.893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+ ,98%</a:t>
                      </a:r>
                      <a:endParaRPr lang="it-IT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979.679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1.003.505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+ 2,43%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4.335.689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4.521.430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+ 4,28%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667000" y="4257675"/>
            <a:ext cx="8837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Le </a:t>
            </a:r>
            <a:r>
              <a:rPr lang="it-IT" i="1" dirty="0" smtClean="0"/>
              <a:t>Presenze in provincia di Savona</a:t>
            </a:r>
            <a:r>
              <a:rPr lang="it-IT" dirty="0" smtClean="0"/>
              <a:t> valgono il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r>
              <a:rPr lang="it-IT" dirty="0" smtClean="0"/>
              <a:t> delle presenze totali della Liguria.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In Liguria il 44,14% dei turisti arrivati è composto da italiani e il 55,86% da stranieri, in </a:t>
            </a:r>
            <a:r>
              <a:rPr lang="it-IT" u="sng" dirty="0" smtClean="0"/>
              <a:t>provincia di Savona</a:t>
            </a:r>
            <a:r>
              <a:rPr lang="it-IT" dirty="0" smtClean="0"/>
              <a:t> gli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italiani sono il 73,62% e gli stranieri il 26,38%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4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MESI ESTIVI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324024"/>
              </p:ext>
            </p:extLst>
          </p:nvPr>
        </p:nvGraphicFramePr>
        <p:xfrm>
          <a:off x="2589209" y="1393371"/>
          <a:ext cx="891540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GIUGNO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ITALIANI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126.578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134.761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+ 6,46%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537.434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564.567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+5,05%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STRANIERI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37.928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38.986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+ 2,79%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137.157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137.269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+0,08%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164.506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173.747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+5,62%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674.591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701.863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+4,04%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LUGLIO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ITALIANI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138.698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159.237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+ 14,81%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778.871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816.510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+ 4,83%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STRANIERI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54.370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63.316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+ 16,45%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258.533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275.915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+ 6,72%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193.068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222.553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+ 15,27%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1.037.404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1.092.425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+ 5,30%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MESI ESTIVI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386429"/>
              </p:ext>
            </p:extLst>
          </p:nvPr>
        </p:nvGraphicFramePr>
        <p:xfrm>
          <a:off x="2589209" y="1393371"/>
          <a:ext cx="891540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273629"/>
                <a:gridCol w="1273629"/>
                <a:gridCol w="1273629"/>
                <a:gridCol w="1273629"/>
                <a:gridCol w="1273629"/>
                <a:gridCol w="1273629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AGOSTO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ITALIANI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165.773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161.160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- 2,78%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1.001.516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1.018.743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+ 1,72%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STRANIERI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48.740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48.621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 - 0,24%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 229.421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   244.123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+ 6,41%</a:t>
                      </a:r>
                      <a:endParaRPr lang="it-IT" sz="1800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214.513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209.781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- 2,21%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1.230.937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1.262.866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+ 2,59%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LOCALITA’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117686"/>
              </p:ext>
            </p:extLst>
          </p:nvPr>
        </p:nvGraphicFramePr>
        <p:xfrm>
          <a:off x="2592925" y="1202871"/>
          <a:ext cx="854551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88"/>
                <a:gridCol w="1220788"/>
                <a:gridCol w="1220788"/>
                <a:gridCol w="1220788"/>
                <a:gridCol w="1220788"/>
                <a:gridCol w="1220788"/>
                <a:gridCol w="1220788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SAVONA 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75.130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72.875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- 3,00%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123.880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130.749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+ 5,54%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VARAZZE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98.485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95.487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- 3,04%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335.884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337.806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+ 0,57%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CELLE LIGURE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28.724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29.983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+ 4,38%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90.456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96.410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+ 6,58%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ALBISOLA</a:t>
                      </a:r>
                      <a:r>
                        <a:rPr lang="it-IT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SUPERIORE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3.580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3.191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- 10,87%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11.422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10.608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- 7,13%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ALBISSOLA MARINA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11.065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10.558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- 4,58%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24.588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23.043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- 6,28%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VADO LIGURE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7.811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7.627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- 2,36%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12.602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12.782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+ 1,43%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5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LOCALITA’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186567"/>
              </p:ext>
            </p:extLst>
          </p:nvPr>
        </p:nvGraphicFramePr>
        <p:xfrm>
          <a:off x="2592925" y="1202871"/>
          <a:ext cx="854551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88"/>
                <a:gridCol w="1220788"/>
                <a:gridCol w="1220788"/>
                <a:gridCol w="1220788"/>
                <a:gridCol w="1220788"/>
                <a:gridCol w="1220788"/>
                <a:gridCol w="1220788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BERGEGGI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4.958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4.781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- 3,57%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19.002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19.513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+ 2,69%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SPOTORNO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49.976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49.491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- 0,97%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199.077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197.724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- 0,68%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NOLI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14.082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15.140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+ 7,5%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50.249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49.297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- 1,89%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FINALE LIGURE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128.015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128.559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+ 0,42%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577.331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611.063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smtClean="0"/>
                        <a:t>+ 5,84%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BORGIO VEREZZI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20.235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19.869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- 1,81%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104.700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104.452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+ 0,43%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PIETRA LIGURE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78.286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84.272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+ 7,65%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443.746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515.344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+ 16,13%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0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LOCALITA’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6507"/>
              </p:ext>
            </p:extLst>
          </p:nvPr>
        </p:nvGraphicFramePr>
        <p:xfrm>
          <a:off x="2592925" y="1202871"/>
          <a:ext cx="854551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88"/>
                <a:gridCol w="1220788"/>
                <a:gridCol w="1220788"/>
                <a:gridCol w="1220788"/>
                <a:gridCol w="1220788"/>
                <a:gridCol w="1220788"/>
                <a:gridCol w="1220788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LOANO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91.439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92.359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+ 1,01%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521.234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524.604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+ 0,65%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BORGHETTO S.SPIRITO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6.785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10.218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+ 50,60%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50.045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41.277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- 17,52%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CERIALE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25.756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26.255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- 1,94%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167.585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169.774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+ 1,31%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ALBENGA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72.882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79.784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+ 9,47%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425.744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426.190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+ 0,10%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ALASSIO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153.453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156.139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+ 1,75%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696.769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723.076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+ 3,78%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LAIGUEGLIA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34.649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34.627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- 0,06%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159.403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163.327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+ 2,46%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2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 smtClean="0"/>
              <a:t>PROVINCIA DI SAVONA – LOCALITA’ </a:t>
            </a:r>
            <a:br>
              <a:rPr lang="it-IT" sz="31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33652"/>
              </p:ext>
            </p:extLst>
          </p:nvPr>
        </p:nvGraphicFramePr>
        <p:xfrm>
          <a:off x="2592925" y="1202871"/>
          <a:ext cx="84655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371"/>
                <a:gridCol w="1209371"/>
                <a:gridCol w="1209371"/>
                <a:gridCol w="1209371"/>
                <a:gridCol w="1209371"/>
                <a:gridCol w="1209371"/>
                <a:gridCol w="1209371"/>
              </a:tblGrid>
              <a:tr h="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ARRIVI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PRESENZE</a:t>
                      </a:r>
                      <a:endParaRPr lang="it-IT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2015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2016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%</a:t>
                      </a:r>
                      <a:endParaRPr lang="it-IT" sz="1800" b="1" dirty="0"/>
                    </a:p>
                  </a:txBody>
                  <a:tcPr/>
                </a:tc>
              </a:tr>
              <a:tr h="353796">
                <a:tc gridSpan="7"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ANDORA</a:t>
                      </a: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537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TOTALE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31.161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34.523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+ 10,79%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156.437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170.534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+ 9,01%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592925" y="3142445"/>
            <a:ext cx="846559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PROVENIENZE - ARRIVI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1600" b="1" dirty="0" smtClean="0"/>
              <a:t>ITALIA</a:t>
            </a:r>
          </a:p>
          <a:p>
            <a:pPr algn="just"/>
            <a:r>
              <a:rPr lang="it-IT" sz="1600" dirty="0" smtClean="0"/>
              <a:t>LOMBARDIA 		323.841</a:t>
            </a:r>
          </a:p>
          <a:p>
            <a:pPr algn="just"/>
            <a:r>
              <a:rPr lang="it-IT" sz="1600" dirty="0" smtClean="0"/>
              <a:t>PIEMONTE		297.919</a:t>
            </a:r>
          </a:p>
          <a:p>
            <a:pPr algn="just"/>
            <a:r>
              <a:rPr lang="it-IT" sz="1600" dirty="0" smtClean="0"/>
              <a:t>LIGURIA		  	  32.142</a:t>
            </a:r>
          </a:p>
          <a:p>
            <a:pPr algn="just"/>
            <a:r>
              <a:rPr lang="it-IT" sz="1600" dirty="0" smtClean="0"/>
              <a:t>EMILIA ROMAGNA	  	  18.104</a:t>
            </a:r>
          </a:p>
          <a:p>
            <a:pPr algn="just"/>
            <a:r>
              <a:rPr lang="it-IT" sz="1600" dirty="0" smtClean="0"/>
              <a:t>TOSCANA		  10.039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 smtClean="0"/>
              <a:t>ESTERO</a:t>
            </a:r>
          </a:p>
          <a:p>
            <a:pPr algn="just"/>
            <a:r>
              <a:rPr lang="it-IT" sz="1600" dirty="0" smtClean="0"/>
              <a:t>GERMANIA		  70.673</a:t>
            </a:r>
          </a:p>
          <a:p>
            <a:pPr algn="just"/>
            <a:r>
              <a:rPr lang="it-IT" sz="1600" dirty="0" smtClean="0"/>
              <a:t>SVIZZERA		 	  48.223</a:t>
            </a:r>
          </a:p>
          <a:p>
            <a:pPr algn="just"/>
            <a:r>
              <a:rPr lang="it-IT" sz="1600" dirty="0" smtClean="0"/>
              <a:t>FRANCIA		  	  29.586</a:t>
            </a:r>
          </a:p>
          <a:p>
            <a:pPr algn="just"/>
            <a:r>
              <a:rPr lang="it-IT" sz="1600" dirty="0" smtClean="0"/>
              <a:t>PAESI BASSI		  24.791</a:t>
            </a:r>
          </a:p>
          <a:p>
            <a:pPr algn="just"/>
            <a:r>
              <a:rPr lang="it-IT" sz="1600" dirty="0" smtClean="0"/>
              <a:t>AUSTRIA			    8.035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0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583</Words>
  <Application>Microsoft Office PowerPoint</Application>
  <PresentationFormat>Widescreen</PresentationFormat>
  <Paragraphs>351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Filo</vt:lpstr>
      <vt:lpstr>MOVIMENTO TURISTICO NEL SAVONESE GENNAIO/AGOSTO 2016</vt:lpstr>
      <vt:lpstr>LIGURIA </vt:lpstr>
      <vt:lpstr>PROVINCIA DI SAVONA </vt:lpstr>
      <vt:lpstr>PROVINCIA DI SAVONA – MESI ESTIVI    </vt:lpstr>
      <vt:lpstr>PROVINCIA DI SAVONA – MESI ESTIVI    </vt:lpstr>
      <vt:lpstr>PROVINCIA DI SAVONA – LOCALITA’    </vt:lpstr>
      <vt:lpstr>PROVINCIA DI SAVONA – LOCALITA’    </vt:lpstr>
      <vt:lpstr>PROVINCIA DI SAVONA – LOCALITA’    </vt:lpstr>
      <vt:lpstr>PROVINCIA DI SAVONA – LOCALITA’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MOVIMENTO TURISTICO NEL SAVONESE GENNAIO/AGOSTO 2016</dc:title>
  <dc:creator>Angelo Berlangieri</dc:creator>
  <cp:lastModifiedBy>Angelo Berlangieri</cp:lastModifiedBy>
  <cp:revision>34</cp:revision>
  <dcterms:created xsi:type="dcterms:W3CDTF">2016-10-04T13:47:55Z</dcterms:created>
  <dcterms:modified xsi:type="dcterms:W3CDTF">2016-10-05T08:29:39Z</dcterms:modified>
</cp:coreProperties>
</file>